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rchivo Black" panose="020B0604020202020204" charset="0"/>
      <p:regular r:id="rId21"/>
    </p:embeddedFont>
    <p:embeddedFont>
      <p:font typeface="Codec Pro ExtraBold" panose="020B0604020202020204" charset="0"/>
      <p:regular r:id="rId22"/>
    </p:embeddedFont>
    <p:embeddedFont>
      <p:font typeface="Open Sans Extra Bold" panose="020B0604020202020204" charset="0"/>
      <p:regular r:id="rId23"/>
    </p:embeddedFont>
    <p:embeddedFont>
      <p:font typeface="Open Sauce" panose="020B0604020202020204" charset="0"/>
      <p:regular r:id="rId24"/>
    </p:embeddedFont>
    <p:embeddedFont>
      <p:font typeface="Open Sauce Bold" panose="020B0604020202020204" charset="0"/>
      <p:regular r:id="rId25"/>
    </p:embeddedFont>
    <p:embeddedFont>
      <p:font typeface="Poppins" panose="00000500000000000000" pitchFamily="2" charset="0"/>
      <p:regular r:id="rId26"/>
    </p:embeddedFont>
    <p:embeddedFont>
      <p:font typeface="Poppins Bold" panose="0000080000000000000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190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image" Target="../media/image15.png"/><Relationship Id="rId16" Type="http://schemas.openxmlformats.org/officeDocument/2006/relationships/image" Target="../media/image29.jpe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library.snu.edu.in/opac-tmpl/bootstrap/images/snu/Elsevier_biochemistry.htm" TargetMode="External"/><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s://link.gale.com/apps/menu?u=snuni" TargetMode="External"/><Relationship Id="rId5" Type="http://schemas.openxmlformats.org/officeDocument/2006/relationships/hyperlink" Target="https://library.snu.edu.in/opac-tmpl/bootstrap/images/snu/Elsevier_material_science.htm" TargetMode="External"/><Relationship Id="rId4" Type="http://schemas.openxmlformats.org/officeDocument/2006/relationships/hyperlink" Target="https://library.snu.edu.in/opac-tmpl/bootstrap/images/snu/Elsevier_economics.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hyperlink" Target="https://library.snioe.edu.in" TargetMode="External"/><Relationship Id="rId7" Type="http://schemas.openxmlformats.org/officeDocument/2006/relationships/image" Target="../media/image4.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hyperlink" Target="http://dspace.snioe.edu.in:8080/jspui/" TargetMode="Externa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394" r="-7394"/>
            </a:stretch>
          </a:blipFill>
        </p:spPr>
        <p:txBody>
          <a:bodyPr/>
          <a:lstStyle/>
          <a:p>
            <a:endParaRPr lang="en-US"/>
          </a:p>
        </p:txBody>
      </p:sp>
      <p:sp>
        <p:nvSpPr>
          <p:cNvPr id="3" name="Freeform 3"/>
          <p:cNvSpPr/>
          <p:nvPr/>
        </p:nvSpPr>
        <p:spPr>
          <a:xfrm rot="-4521330">
            <a:off x="4522202" y="1734737"/>
            <a:ext cx="14167639" cy="7119239"/>
          </a:xfrm>
          <a:custGeom>
            <a:avLst/>
            <a:gdLst/>
            <a:ahLst/>
            <a:cxnLst/>
            <a:rect l="l" t="t" r="r" b="b"/>
            <a:pathLst>
              <a:path w="14167639" h="7119239">
                <a:moveTo>
                  <a:pt x="0" y="0"/>
                </a:moveTo>
                <a:lnTo>
                  <a:pt x="14167639" y="0"/>
                </a:lnTo>
                <a:lnTo>
                  <a:pt x="14167639" y="7119238"/>
                </a:lnTo>
                <a:lnTo>
                  <a:pt x="0" y="7119238"/>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9747283" y="-113373"/>
            <a:ext cx="8698393" cy="10400373"/>
            <a:chOff x="0" y="0"/>
            <a:chExt cx="8603361" cy="10286746"/>
          </a:xfrm>
        </p:grpSpPr>
        <p:sp>
          <p:nvSpPr>
            <p:cNvPr id="5" name="Freeform 5"/>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stretch>
                <a:fillRect l="-72000" r="-72000"/>
              </a:stretch>
            </a:blipFill>
          </p:spPr>
          <p:txBody>
            <a:bodyPr/>
            <a:lstStyle/>
            <a:p>
              <a:endParaRPr lang="en-US"/>
            </a:p>
          </p:txBody>
        </p:sp>
      </p:grpSp>
      <p:grpSp>
        <p:nvGrpSpPr>
          <p:cNvPr id="6" name="Group 6"/>
          <p:cNvGrpSpPr/>
          <p:nvPr/>
        </p:nvGrpSpPr>
        <p:grpSpPr>
          <a:xfrm>
            <a:off x="3772246" y="5080976"/>
            <a:ext cx="11950074" cy="2349314"/>
            <a:chOff x="0" y="0"/>
            <a:chExt cx="3147345" cy="618749"/>
          </a:xfrm>
        </p:grpSpPr>
        <p:sp>
          <p:nvSpPr>
            <p:cNvPr id="7" name="Freeform 7"/>
            <p:cNvSpPr/>
            <p:nvPr/>
          </p:nvSpPr>
          <p:spPr>
            <a:xfrm>
              <a:off x="0" y="0"/>
              <a:ext cx="3147345" cy="618749"/>
            </a:xfrm>
            <a:custGeom>
              <a:avLst/>
              <a:gdLst/>
              <a:ahLst/>
              <a:cxnLst/>
              <a:rect l="l" t="t" r="r" b="b"/>
              <a:pathLst>
                <a:path w="3147345" h="618749">
                  <a:moveTo>
                    <a:pt x="0" y="0"/>
                  </a:moveTo>
                  <a:lnTo>
                    <a:pt x="3147345" y="0"/>
                  </a:lnTo>
                  <a:lnTo>
                    <a:pt x="3147345" y="618749"/>
                  </a:lnTo>
                  <a:lnTo>
                    <a:pt x="0" y="618749"/>
                  </a:lnTo>
                  <a:close/>
                </a:path>
              </a:pathLst>
            </a:custGeom>
            <a:solidFill>
              <a:srgbClr val="FFFFFF"/>
            </a:solidFill>
          </p:spPr>
          <p:txBody>
            <a:bodyPr/>
            <a:lstStyle/>
            <a:p>
              <a:endParaRPr lang="en-US"/>
            </a:p>
          </p:txBody>
        </p:sp>
        <p:sp>
          <p:nvSpPr>
            <p:cNvPr id="8" name="TextBox 8"/>
            <p:cNvSpPr txBox="1"/>
            <p:nvPr/>
          </p:nvSpPr>
          <p:spPr>
            <a:xfrm>
              <a:off x="0" y="-19050"/>
              <a:ext cx="3147345" cy="637799"/>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4155801" y="5546021"/>
            <a:ext cx="11182964" cy="1276350"/>
          </a:xfrm>
          <a:prstGeom prst="rect">
            <a:avLst/>
          </a:prstGeom>
        </p:spPr>
        <p:txBody>
          <a:bodyPr lIns="0" tIns="0" rIns="0" bIns="0" rtlCol="0" anchor="t">
            <a:spAutoFit/>
          </a:bodyPr>
          <a:lstStyle/>
          <a:p>
            <a:pPr algn="ctr">
              <a:lnSpc>
                <a:spcPts val="10349"/>
              </a:lnSpc>
            </a:pPr>
            <a:r>
              <a:rPr lang="en-US" sz="7499" spc="104" dirty="0">
                <a:solidFill>
                  <a:srgbClr val="040506"/>
                </a:solidFill>
                <a:latin typeface="Archivo Black"/>
              </a:rPr>
              <a:t>CENTRAL LIBRARY</a:t>
            </a:r>
          </a:p>
        </p:txBody>
      </p:sp>
      <p:sp>
        <p:nvSpPr>
          <p:cNvPr id="10" name="TextBox 10"/>
          <p:cNvSpPr txBox="1"/>
          <p:nvPr/>
        </p:nvSpPr>
        <p:spPr>
          <a:xfrm>
            <a:off x="2190577" y="2588518"/>
            <a:ext cx="15068723" cy="2490597"/>
          </a:xfrm>
          <a:prstGeom prst="rect">
            <a:avLst/>
          </a:prstGeom>
        </p:spPr>
        <p:txBody>
          <a:bodyPr lIns="0" tIns="0" rIns="0" bIns="0" rtlCol="0" anchor="t">
            <a:spAutoFit/>
          </a:bodyPr>
          <a:lstStyle/>
          <a:p>
            <a:pPr algn="ctr">
              <a:lnSpc>
                <a:spcPts val="6623"/>
              </a:lnSpc>
            </a:pPr>
            <a:r>
              <a:rPr lang="en-US" sz="4799" spc="67">
                <a:solidFill>
                  <a:srgbClr val="FFFFFF"/>
                </a:solidFill>
                <a:latin typeface="Archivo Black"/>
              </a:rPr>
              <a:t>SHIV NADAR INSTITUTION OF EMINENCE DEEMED TO BE UNIVERSITY</a:t>
            </a:r>
          </a:p>
          <a:p>
            <a:pPr algn="ctr">
              <a:lnSpc>
                <a:spcPts val="6623"/>
              </a:lnSpc>
            </a:pPr>
            <a:endParaRPr lang="en-US" sz="4799" spc="67">
              <a:solidFill>
                <a:srgbClr val="FFFFFF"/>
              </a:solidFill>
              <a:latin typeface="Archivo Black"/>
            </a:endParaRPr>
          </a:p>
        </p:txBody>
      </p:sp>
      <p:grpSp>
        <p:nvGrpSpPr>
          <p:cNvPr id="11" name="Group 11"/>
          <p:cNvGrpSpPr/>
          <p:nvPr/>
        </p:nvGrpSpPr>
        <p:grpSpPr>
          <a:xfrm>
            <a:off x="7282856" y="412615"/>
            <a:ext cx="3472254" cy="1487254"/>
            <a:chOff x="0" y="0"/>
            <a:chExt cx="1945489" cy="833302"/>
          </a:xfrm>
        </p:grpSpPr>
        <p:sp>
          <p:nvSpPr>
            <p:cNvPr id="12" name="Freeform 12"/>
            <p:cNvSpPr/>
            <p:nvPr/>
          </p:nvSpPr>
          <p:spPr>
            <a:xfrm>
              <a:off x="0" y="0"/>
              <a:ext cx="1945489" cy="833302"/>
            </a:xfrm>
            <a:custGeom>
              <a:avLst/>
              <a:gdLst/>
              <a:ahLst/>
              <a:cxnLst/>
              <a:rect l="l" t="t" r="r" b="b"/>
              <a:pathLst>
                <a:path w="1945489" h="833302">
                  <a:moveTo>
                    <a:pt x="0" y="0"/>
                  </a:moveTo>
                  <a:lnTo>
                    <a:pt x="1945489" y="0"/>
                  </a:lnTo>
                  <a:lnTo>
                    <a:pt x="1945489" y="833302"/>
                  </a:lnTo>
                  <a:lnTo>
                    <a:pt x="0" y="833302"/>
                  </a:lnTo>
                  <a:close/>
                </a:path>
              </a:pathLst>
            </a:custGeom>
            <a:solidFill>
              <a:srgbClr val="FFFFFF"/>
            </a:solidFill>
          </p:spPr>
          <p:txBody>
            <a:bodyPr/>
            <a:lstStyle/>
            <a:p>
              <a:endParaRPr lang="en-US"/>
            </a:p>
          </p:txBody>
        </p:sp>
        <p:sp>
          <p:nvSpPr>
            <p:cNvPr id="13" name="TextBox 13"/>
            <p:cNvSpPr txBox="1"/>
            <p:nvPr/>
          </p:nvSpPr>
          <p:spPr>
            <a:xfrm>
              <a:off x="0" y="-95250"/>
              <a:ext cx="1945489" cy="928552"/>
            </a:xfrm>
            <a:prstGeom prst="rect">
              <a:avLst/>
            </a:prstGeom>
          </p:spPr>
          <p:txBody>
            <a:bodyPr lIns="50800" tIns="50800" rIns="50800" bIns="50800" rtlCol="0" anchor="ctr"/>
            <a:lstStyle/>
            <a:p>
              <a:pPr algn="ctr">
                <a:lnSpc>
                  <a:spcPts val="2928"/>
                </a:lnSpc>
              </a:pPr>
              <a:endParaRPr/>
            </a:p>
          </p:txBody>
        </p:sp>
      </p:grpSp>
      <p:sp>
        <p:nvSpPr>
          <p:cNvPr id="14" name="Freeform 14"/>
          <p:cNvSpPr/>
          <p:nvPr/>
        </p:nvSpPr>
        <p:spPr>
          <a:xfrm>
            <a:off x="7506614" y="588971"/>
            <a:ext cx="2937694" cy="1178028"/>
          </a:xfrm>
          <a:custGeom>
            <a:avLst/>
            <a:gdLst/>
            <a:ahLst/>
            <a:cxnLst/>
            <a:rect l="l" t="t" r="r" b="b"/>
            <a:pathLst>
              <a:path w="2937694" h="1178028">
                <a:moveTo>
                  <a:pt x="0" y="0"/>
                </a:moveTo>
                <a:lnTo>
                  <a:pt x="2937694" y="0"/>
                </a:lnTo>
                <a:lnTo>
                  <a:pt x="2937694" y="1178028"/>
                </a:lnTo>
                <a:lnTo>
                  <a:pt x="0" y="1178028"/>
                </a:lnTo>
                <a:lnTo>
                  <a:pt x="0" y="0"/>
                </a:lnTo>
                <a:close/>
              </a:path>
            </a:pathLst>
          </a:custGeom>
          <a:blipFill>
            <a:blip r:embed="rId5"/>
            <a:stretch>
              <a:fillRect l="-5836" r="-5836"/>
            </a:stretch>
          </a:blipFill>
        </p:spPr>
        <p:txBody>
          <a:bodyPr/>
          <a:lstStyle/>
          <a:p>
            <a:endParaRPr lang="en-US"/>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266830" y="0"/>
            <a:ext cx="5021170" cy="10287000"/>
            <a:chOff x="0" y="0"/>
            <a:chExt cx="1322448" cy="2709333"/>
          </a:xfrm>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4" name="TextBox 4"/>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124965" y="588983"/>
            <a:ext cx="6659945" cy="9165125"/>
            <a:chOff x="0" y="0"/>
            <a:chExt cx="8126266" cy="11183011"/>
          </a:xfrm>
        </p:grpSpPr>
        <p:sp>
          <p:nvSpPr>
            <p:cNvPr id="6" name="Freeform 6"/>
            <p:cNvSpPr/>
            <p:nvPr/>
          </p:nvSpPr>
          <p:spPr>
            <a:xfrm>
              <a:off x="-2794" y="-127"/>
              <a:ext cx="8129060" cy="11183138"/>
            </a:xfrm>
            <a:custGeom>
              <a:avLst/>
              <a:gdLst/>
              <a:ahLst/>
              <a:cxnLst/>
              <a:rect l="l" t="t" r="r" b="b"/>
              <a:pathLst>
                <a:path w="8129060" h="11183138">
                  <a:moveTo>
                    <a:pt x="8129060" y="11144618"/>
                  </a:moveTo>
                  <a:cubicBezTo>
                    <a:pt x="8129060" y="11180653"/>
                    <a:pt x="8118983" y="11183138"/>
                    <a:pt x="8092713" y="11183138"/>
                  </a:cubicBezTo>
                  <a:cubicBezTo>
                    <a:pt x="5396433" y="11182448"/>
                    <a:pt x="2700273" y="11182448"/>
                    <a:pt x="3994" y="11182448"/>
                  </a:cubicBezTo>
                  <a:cubicBezTo>
                    <a:pt x="0" y="11167399"/>
                    <a:pt x="6153" y="11153730"/>
                    <a:pt x="8912" y="11139786"/>
                  </a:cubicBezTo>
                  <a:cubicBezTo>
                    <a:pt x="127430" y="10529261"/>
                    <a:pt x="246067" y="9918874"/>
                    <a:pt x="364945" y="9308488"/>
                  </a:cubicBezTo>
                  <a:cubicBezTo>
                    <a:pt x="534445" y="8438262"/>
                    <a:pt x="704304" y="7568175"/>
                    <a:pt x="873684" y="6697950"/>
                  </a:cubicBezTo>
                  <a:cubicBezTo>
                    <a:pt x="1082889" y="5623250"/>
                    <a:pt x="1291615" y="4548549"/>
                    <a:pt x="1500701" y="3473987"/>
                  </a:cubicBezTo>
                  <a:cubicBezTo>
                    <a:pt x="1713145" y="2382305"/>
                    <a:pt x="1925709" y="1290761"/>
                    <a:pt x="2138753" y="199217"/>
                  </a:cubicBezTo>
                  <a:cubicBezTo>
                    <a:pt x="2151709" y="132808"/>
                    <a:pt x="2159986" y="64880"/>
                    <a:pt x="2180978" y="679"/>
                  </a:cubicBezTo>
                  <a:cubicBezTo>
                    <a:pt x="4151636" y="679"/>
                    <a:pt x="6122295" y="679"/>
                    <a:pt x="8092952" y="0"/>
                  </a:cubicBezTo>
                  <a:cubicBezTo>
                    <a:pt x="8119703" y="0"/>
                    <a:pt x="8128820" y="3717"/>
                    <a:pt x="8128820" y="38923"/>
                  </a:cubicBezTo>
                  <a:cubicBezTo>
                    <a:pt x="8128100" y="3740868"/>
                    <a:pt x="8128100" y="7442812"/>
                    <a:pt x="8129060" y="11144618"/>
                  </a:cubicBezTo>
                  <a:close/>
                </a:path>
              </a:pathLst>
            </a:custGeom>
            <a:blipFill>
              <a:blip r:embed="rId2"/>
              <a:stretch>
                <a:fillRect l="-53213" t="-1" r="-53214" b="-1"/>
              </a:stretch>
            </a:blipFill>
          </p:spPr>
          <p:txBody>
            <a:bodyPr/>
            <a:lstStyle/>
            <a:p>
              <a:endParaRPr lang="en-US"/>
            </a:p>
          </p:txBody>
        </p:sp>
      </p:grpSp>
      <p:grpSp>
        <p:nvGrpSpPr>
          <p:cNvPr id="7" name="Group 7"/>
          <p:cNvGrpSpPr/>
          <p:nvPr/>
        </p:nvGrpSpPr>
        <p:grpSpPr>
          <a:xfrm>
            <a:off x="-4040600" y="1141061"/>
            <a:ext cx="18318258" cy="1939304"/>
            <a:chOff x="0" y="0"/>
            <a:chExt cx="2067358" cy="218865"/>
          </a:xfrm>
        </p:grpSpPr>
        <p:sp>
          <p:nvSpPr>
            <p:cNvPr id="8" name="Freeform 8"/>
            <p:cNvSpPr/>
            <p:nvPr/>
          </p:nvSpPr>
          <p:spPr>
            <a:xfrm>
              <a:off x="0" y="0"/>
              <a:ext cx="2067358" cy="218865"/>
            </a:xfrm>
            <a:custGeom>
              <a:avLst/>
              <a:gdLst/>
              <a:ahLst/>
              <a:cxnLst/>
              <a:rect l="l" t="t" r="r" b="b"/>
              <a:pathLst>
                <a:path w="2067358" h="218865">
                  <a:moveTo>
                    <a:pt x="1864158" y="0"/>
                  </a:moveTo>
                  <a:lnTo>
                    <a:pt x="0" y="0"/>
                  </a:lnTo>
                  <a:lnTo>
                    <a:pt x="203200" y="218865"/>
                  </a:lnTo>
                  <a:lnTo>
                    <a:pt x="2067358" y="218865"/>
                  </a:lnTo>
                  <a:lnTo>
                    <a:pt x="1864158"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9" name="TextBox 9"/>
            <p:cNvSpPr txBox="1"/>
            <p:nvPr/>
          </p:nvSpPr>
          <p:spPr>
            <a:xfrm>
              <a:off x="101600" y="-19050"/>
              <a:ext cx="1864158"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0" name="TextBox 10"/>
          <p:cNvSpPr txBox="1"/>
          <p:nvPr/>
        </p:nvSpPr>
        <p:spPr>
          <a:xfrm>
            <a:off x="839705" y="1633545"/>
            <a:ext cx="10642291" cy="815340"/>
          </a:xfrm>
          <a:prstGeom prst="rect">
            <a:avLst/>
          </a:prstGeom>
        </p:spPr>
        <p:txBody>
          <a:bodyPr lIns="0" tIns="0" rIns="0" bIns="0" rtlCol="0" anchor="t">
            <a:spAutoFit/>
          </a:bodyPr>
          <a:lstStyle/>
          <a:p>
            <a:pPr marL="0" lvl="0" indent="0" algn="ctr">
              <a:lnSpc>
                <a:spcPts val="6554"/>
              </a:lnSpc>
              <a:spcBef>
                <a:spcPct val="0"/>
              </a:spcBef>
            </a:pPr>
            <a:r>
              <a:rPr lang="en-US" sz="4749" u="sng" spc="37">
                <a:solidFill>
                  <a:srgbClr val="FFFFFF"/>
                </a:solidFill>
                <a:latin typeface="Archivo Black"/>
              </a:rPr>
              <a:t>LIBRARY POLICIES</a:t>
            </a:r>
          </a:p>
        </p:txBody>
      </p:sp>
      <p:sp>
        <p:nvSpPr>
          <p:cNvPr id="11" name="AutoShape 11"/>
          <p:cNvSpPr/>
          <p:nvPr/>
        </p:nvSpPr>
        <p:spPr>
          <a:xfrm>
            <a:off x="-2876110"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2" name="Group 12"/>
          <p:cNvGrpSpPr/>
          <p:nvPr/>
        </p:nvGrpSpPr>
        <p:grpSpPr>
          <a:xfrm>
            <a:off x="839705" y="2942620"/>
            <a:ext cx="5689104" cy="275488"/>
            <a:chOff x="0" y="0"/>
            <a:chExt cx="4519796" cy="218865"/>
          </a:xfrm>
        </p:grpSpPr>
        <p:sp>
          <p:nvSpPr>
            <p:cNvPr id="13" name="Freeform 13"/>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4" name="TextBox 14"/>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TextBox 15"/>
          <p:cNvSpPr txBox="1"/>
          <p:nvPr/>
        </p:nvSpPr>
        <p:spPr>
          <a:xfrm>
            <a:off x="934203" y="3780083"/>
            <a:ext cx="10453296" cy="4070477"/>
          </a:xfrm>
          <a:prstGeom prst="rect">
            <a:avLst/>
          </a:prstGeom>
        </p:spPr>
        <p:txBody>
          <a:bodyPr lIns="0" tIns="0" rIns="0" bIns="0" rtlCol="0" anchor="t">
            <a:spAutoFit/>
          </a:bodyPr>
          <a:lstStyle/>
          <a:p>
            <a:pPr algn="l">
              <a:lnSpc>
                <a:spcPts val="4113"/>
              </a:lnSpc>
            </a:pPr>
            <a:r>
              <a:rPr lang="en-US" sz="2199">
                <a:solidFill>
                  <a:srgbClr val="000000"/>
                </a:solidFill>
                <a:latin typeface="Open Sauce"/>
              </a:rPr>
              <a:t>I</a:t>
            </a:r>
            <a:r>
              <a:rPr lang="en-US" sz="2199">
                <a:solidFill>
                  <a:srgbClr val="000000"/>
                </a:solidFill>
                <a:latin typeface="Open Sauce Bold"/>
              </a:rPr>
              <a:t>ssue &amp; Return:</a:t>
            </a:r>
          </a:p>
          <a:p>
            <a:pPr algn="just">
              <a:lnSpc>
                <a:spcPts val="4113"/>
              </a:lnSpc>
            </a:pPr>
            <a:r>
              <a:rPr lang="en-US" sz="2199">
                <a:solidFill>
                  <a:srgbClr val="000000"/>
                </a:solidFill>
                <a:latin typeface="Open Sauce"/>
              </a:rPr>
              <a:t>           -  5 Library books for UG students.</a:t>
            </a:r>
          </a:p>
          <a:p>
            <a:pPr algn="just">
              <a:lnSpc>
                <a:spcPts val="4113"/>
              </a:lnSpc>
            </a:pPr>
            <a:r>
              <a:rPr lang="en-US" sz="2199">
                <a:solidFill>
                  <a:srgbClr val="000000"/>
                </a:solidFill>
                <a:latin typeface="Open Sauce"/>
              </a:rPr>
              <a:t>           -  10 Library books for Staff, PG &amp; Ph.D. students.</a:t>
            </a:r>
          </a:p>
          <a:p>
            <a:pPr algn="just">
              <a:lnSpc>
                <a:spcPts val="4113"/>
              </a:lnSpc>
            </a:pPr>
            <a:r>
              <a:rPr lang="en-US" sz="2199">
                <a:solidFill>
                  <a:srgbClr val="000000"/>
                </a:solidFill>
                <a:latin typeface="Open Sauce Bold"/>
              </a:rPr>
              <a:t>Reference &amp; Not for Loan Books:</a:t>
            </a:r>
          </a:p>
          <a:p>
            <a:pPr algn="just">
              <a:lnSpc>
                <a:spcPts val="4113"/>
              </a:lnSpc>
            </a:pPr>
            <a:r>
              <a:rPr lang="en-US" sz="2199">
                <a:solidFill>
                  <a:srgbClr val="000000"/>
                </a:solidFill>
                <a:latin typeface="Open Sauce"/>
              </a:rPr>
              <a:t>         -  One book for overnight can be issued to Faculty and PG &amp; Ph.D.     Scholars.</a:t>
            </a:r>
          </a:p>
          <a:p>
            <a:pPr algn="just">
              <a:lnSpc>
                <a:spcPts val="4113"/>
              </a:lnSpc>
            </a:pPr>
            <a:r>
              <a:rPr lang="en-US" sz="2199">
                <a:solidFill>
                  <a:srgbClr val="000000"/>
                </a:solidFill>
                <a:latin typeface="Open Sauce Bold"/>
              </a:rPr>
              <a:t>Periodicals and Serials:</a:t>
            </a:r>
            <a:r>
              <a:rPr lang="en-US" sz="2199">
                <a:solidFill>
                  <a:srgbClr val="000000"/>
                </a:solidFill>
                <a:latin typeface="Open Sauce"/>
              </a:rPr>
              <a:t>  Two issues for overnight can be issued to Faculty and PG &amp; Ph.D. scholars.</a:t>
            </a:r>
          </a:p>
        </p:txBody>
      </p:sp>
      <p:grpSp>
        <p:nvGrpSpPr>
          <p:cNvPr id="16" name="Group 16"/>
          <p:cNvGrpSpPr/>
          <p:nvPr/>
        </p:nvGrpSpPr>
        <p:grpSpPr>
          <a:xfrm>
            <a:off x="13985680" y="2110086"/>
            <a:ext cx="3472254" cy="47625"/>
            <a:chOff x="0" y="0"/>
            <a:chExt cx="1945489" cy="26684"/>
          </a:xfrm>
        </p:grpSpPr>
        <p:sp>
          <p:nvSpPr>
            <p:cNvPr id="17" name="Freeform 17"/>
            <p:cNvSpPr/>
            <p:nvPr/>
          </p:nvSpPr>
          <p:spPr>
            <a:xfrm>
              <a:off x="0" y="0"/>
              <a:ext cx="1945489" cy="26684"/>
            </a:xfrm>
            <a:custGeom>
              <a:avLst/>
              <a:gdLst/>
              <a:ahLst/>
              <a:cxnLst/>
              <a:rect l="l" t="t" r="r" b="b"/>
              <a:pathLst>
                <a:path w="1945489" h="26684">
                  <a:moveTo>
                    <a:pt x="0" y="0"/>
                  </a:moveTo>
                  <a:lnTo>
                    <a:pt x="1945489" y="0"/>
                  </a:lnTo>
                  <a:lnTo>
                    <a:pt x="1945489" y="26684"/>
                  </a:lnTo>
                  <a:lnTo>
                    <a:pt x="0" y="26684"/>
                  </a:lnTo>
                  <a:close/>
                </a:path>
              </a:pathLst>
            </a:custGeom>
            <a:solidFill>
              <a:srgbClr val="FFFFFF"/>
            </a:solidFill>
          </p:spPr>
          <p:txBody>
            <a:bodyPr/>
            <a:lstStyle/>
            <a:p>
              <a:endParaRPr lang="en-US"/>
            </a:p>
          </p:txBody>
        </p:sp>
        <p:sp>
          <p:nvSpPr>
            <p:cNvPr id="18" name="TextBox 18"/>
            <p:cNvSpPr txBox="1"/>
            <p:nvPr/>
          </p:nvSpPr>
          <p:spPr>
            <a:xfrm>
              <a:off x="0" y="-95250"/>
              <a:ext cx="1945489" cy="121934"/>
            </a:xfrm>
            <a:prstGeom prst="rect">
              <a:avLst/>
            </a:prstGeom>
          </p:spPr>
          <p:txBody>
            <a:bodyPr lIns="50800" tIns="50800" rIns="50800" bIns="50800" rtlCol="0" anchor="ctr"/>
            <a:lstStyle/>
            <a:p>
              <a:pPr algn="ctr">
                <a:lnSpc>
                  <a:spcPts val="2928"/>
                </a:lnSpc>
              </a:pPr>
              <a:endParaRPr/>
            </a:p>
          </p:txBody>
        </p:sp>
      </p:grpSp>
      <p:sp>
        <p:nvSpPr>
          <p:cNvPr id="19" name="Freeform 19"/>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3"/>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932170" y="6259708"/>
            <a:ext cx="3881609" cy="1268523"/>
          </a:xfrm>
          <a:custGeom>
            <a:avLst/>
            <a:gdLst/>
            <a:ahLst/>
            <a:cxnLst/>
            <a:rect l="l" t="t" r="r" b="b"/>
            <a:pathLst>
              <a:path w="3881609" h="1268523">
                <a:moveTo>
                  <a:pt x="0" y="0"/>
                </a:moveTo>
                <a:lnTo>
                  <a:pt x="3881609" y="0"/>
                </a:lnTo>
                <a:lnTo>
                  <a:pt x="3881609" y="1268523"/>
                </a:lnTo>
                <a:lnTo>
                  <a:pt x="0" y="1268523"/>
                </a:lnTo>
                <a:lnTo>
                  <a:pt x="0" y="0"/>
                </a:lnTo>
                <a:close/>
              </a:path>
            </a:pathLst>
          </a:custGeom>
          <a:blipFill>
            <a:blip r:embed="rId2"/>
            <a:stretch>
              <a:fillRect l="-7422" t="-1350" r="-4431"/>
            </a:stretch>
          </a:blipFill>
        </p:spPr>
        <p:txBody>
          <a:bodyPr/>
          <a:lstStyle/>
          <a:p>
            <a:endParaRPr lang="en-US"/>
          </a:p>
        </p:txBody>
      </p:sp>
      <p:sp>
        <p:nvSpPr>
          <p:cNvPr id="3" name="Freeform 3"/>
          <p:cNvSpPr/>
          <p:nvPr/>
        </p:nvSpPr>
        <p:spPr>
          <a:xfrm>
            <a:off x="839705" y="8069611"/>
            <a:ext cx="2421958" cy="1453175"/>
          </a:xfrm>
          <a:custGeom>
            <a:avLst/>
            <a:gdLst/>
            <a:ahLst/>
            <a:cxnLst/>
            <a:rect l="l" t="t" r="r" b="b"/>
            <a:pathLst>
              <a:path w="2421958" h="1453175">
                <a:moveTo>
                  <a:pt x="0" y="0"/>
                </a:moveTo>
                <a:lnTo>
                  <a:pt x="2421958" y="0"/>
                </a:lnTo>
                <a:lnTo>
                  <a:pt x="2421958" y="1453175"/>
                </a:lnTo>
                <a:lnTo>
                  <a:pt x="0" y="1453175"/>
                </a:lnTo>
                <a:lnTo>
                  <a:pt x="0" y="0"/>
                </a:lnTo>
                <a:close/>
              </a:path>
            </a:pathLst>
          </a:custGeom>
          <a:blipFill>
            <a:blip r:embed="rId3"/>
            <a:stretch>
              <a:fillRect/>
            </a:stretch>
          </a:blipFill>
        </p:spPr>
        <p:txBody>
          <a:bodyPr/>
          <a:lstStyle/>
          <a:p>
            <a:endParaRPr lang="en-US"/>
          </a:p>
        </p:txBody>
      </p:sp>
      <p:sp>
        <p:nvSpPr>
          <p:cNvPr id="4" name="Freeform 4"/>
          <p:cNvSpPr/>
          <p:nvPr/>
        </p:nvSpPr>
        <p:spPr>
          <a:xfrm>
            <a:off x="7731305" y="4453167"/>
            <a:ext cx="3833935" cy="1024738"/>
          </a:xfrm>
          <a:custGeom>
            <a:avLst/>
            <a:gdLst/>
            <a:ahLst/>
            <a:cxnLst/>
            <a:rect l="l" t="t" r="r" b="b"/>
            <a:pathLst>
              <a:path w="3833935" h="1024738">
                <a:moveTo>
                  <a:pt x="0" y="0"/>
                </a:moveTo>
                <a:lnTo>
                  <a:pt x="3833936" y="0"/>
                </a:lnTo>
                <a:lnTo>
                  <a:pt x="3833936" y="1024738"/>
                </a:lnTo>
                <a:lnTo>
                  <a:pt x="0" y="1024738"/>
                </a:lnTo>
                <a:lnTo>
                  <a:pt x="0" y="0"/>
                </a:lnTo>
                <a:close/>
              </a:path>
            </a:pathLst>
          </a:custGeom>
          <a:blipFill>
            <a:blip r:embed="rId4"/>
            <a:stretch>
              <a:fillRect/>
            </a:stretch>
          </a:blipFill>
        </p:spPr>
        <p:txBody>
          <a:bodyPr/>
          <a:lstStyle/>
          <a:p>
            <a:endParaRPr lang="en-US"/>
          </a:p>
        </p:txBody>
      </p:sp>
      <p:sp>
        <p:nvSpPr>
          <p:cNvPr id="5" name="Freeform 5"/>
          <p:cNvSpPr/>
          <p:nvPr/>
        </p:nvSpPr>
        <p:spPr>
          <a:xfrm>
            <a:off x="275968" y="4429596"/>
            <a:ext cx="2909347" cy="1723009"/>
          </a:xfrm>
          <a:custGeom>
            <a:avLst/>
            <a:gdLst/>
            <a:ahLst/>
            <a:cxnLst/>
            <a:rect l="l" t="t" r="r" b="b"/>
            <a:pathLst>
              <a:path w="2909347" h="1723009">
                <a:moveTo>
                  <a:pt x="0" y="0"/>
                </a:moveTo>
                <a:lnTo>
                  <a:pt x="2909346" y="0"/>
                </a:lnTo>
                <a:lnTo>
                  <a:pt x="2909346" y="1723008"/>
                </a:lnTo>
                <a:lnTo>
                  <a:pt x="0" y="1723008"/>
                </a:lnTo>
                <a:lnTo>
                  <a:pt x="0" y="0"/>
                </a:lnTo>
                <a:close/>
              </a:path>
            </a:pathLst>
          </a:custGeom>
          <a:blipFill>
            <a:blip r:embed="rId5"/>
            <a:stretch>
              <a:fillRect l="-10447" r="-1076"/>
            </a:stretch>
          </a:blipFill>
        </p:spPr>
        <p:txBody>
          <a:bodyPr/>
          <a:lstStyle/>
          <a:p>
            <a:endParaRPr lang="en-US"/>
          </a:p>
        </p:txBody>
      </p:sp>
      <p:sp>
        <p:nvSpPr>
          <p:cNvPr id="6" name="Freeform 6"/>
          <p:cNvSpPr/>
          <p:nvPr/>
        </p:nvSpPr>
        <p:spPr>
          <a:xfrm>
            <a:off x="13931604" y="2232714"/>
            <a:ext cx="3154038" cy="1499229"/>
          </a:xfrm>
          <a:custGeom>
            <a:avLst/>
            <a:gdLst/>
            <a:ahLst/>
            <a:cxnLst/>
            <a:rect l="l" t="t" r="r" b="b"/>
            <a:pathLst>
              <a:path w="3154038" h="1499229">
                <a:moveTo>
                  <a:pt x="0" y="0"/>
                </a:moveTo>
                <a:lnTo>
                  <a:pt x="3154038" y="0"/>
                </a:lnTo>
                <a:lnTo>
                  <a:pt x="3154038" y="1499228"/>
                </a:lnTo>
                <a:lnTo>
                  <a:pt x="0" y="1499228"/>
                </a:lnTo>
                <a:lnTo>
                  <a:pt x="0" y="0"/>
                </a:lnTo>
                <a:close/>
              </a:path>
            </a:pathLst>
          </a:custGeom>
          <a:blipFill>
            <a:blip r:embed="rId6"/>
            <a:stretch>
              <a:fillRect t="-10412" b="-10412"/>
            </a:stretch>
          </a:blipFill>
        </p:spPr>
        <p:txBody>
          <a:bodyPr/>
          <a:lstStyle/>
          <a:p>
            <a:endParaRPr lang="en-US"/>
          </a:p>
        </p:txBody>
      </p:sp>
      <p:sp>
        <p:nvSpPr>
          <p:cNvPr id="7" name="Freeform 7"/>
          <p:cNvSpPr/>
          <p:nvPr/>
        </p:nvSpPr>
        <p:spPr>
          <a:xfrm>
            <a:off x="14961003" y="4348739"/>
            <a:ext cx="2490868" cy="1286531"/>
          </a:xfrm>
          <a:custGeom>
            <a:avLst/>
            <a:gdLst/>
            <a:ahLst/>
            <a:cxnLst/>
            <a:rect l="l" t="t" r="r" b="b"/>
            <a:pathLst>
              <a:path w="2490868" h="1286531">
                <a:moveTo>
                  <a:pt x="0" y="0"/>
                </a:moveTo>
                <a:lnTo>
                  <a:pt x="2490867" y="0"/>
                </a:lnTo>
                <a:lnTo>
                  <a:pt x="2490867" y="1286531"/>
                </a:lnTo>
                <a:lnTo>
                  <a:pt x="0" y="1286531"/>
                </a:lnTo>
                <a:lnTo>
                  <a:pt x="0" y="0"/>
                </a:lnTo>
                <a:close/>
              </a:path>
            </a:pathLst>
          </a:custGeom>
          <a:blipFill>
            <a:blip r:embed="rId7"/>
            <a:stretch>
              <a:fillRect t="-9799"/>
            </a:stretch>
          </a:blipFill>
        </p:spPr>
        <p:txBody>
          <a:bodyPr/>
          <a:lstStyle/>
          <a:p>
            <a:endParaRPr lang="en-US"/>
          </a:p>
        </p:txBody>
      </p:sp>
      <p:sp>
        <p:nvSpPr>
          <p:cNvPr id="8" name="Freeform 8"/>
          <p:cNvSpPr/>
          <p:nvPr/>
        </p:nvSpPr>
        <p:spPr>
          <a:xfrm>
            <a:off x="12578346" y="6056962"/>
            <a:ext cx="3810015" cy="1764607"/>
          </a:xfrm>
          <a:custGeom>
            <a:avLst/>
            <a:gdLst/>
            <a:ahLst/>
            <a:cxnLst/>
            <a:rect l="l" t="t" r="r" b="b"/>
            <a:pathLst>
              <a:path w="3810015" h="1764607">
                <a:moveTo>
                  <a:pt x="0" y="0"/>
                </a:moveTo>
                <a:lnTo>
                  <a:pt x="3810015" y="0"/>
                </a:lnTo>
                <a:lnTo>
                  <a:pt x="3810015" y="1764607"/>
                </a:lnTo>
                <a:lnTo>
                  <a:pt x="0" y="1764607"/>
                </a:lnTo>
                <a:lnTo>
                  <a:pt x="0" y="0"/>
                </a:lnTo>
                <a:close/>
              </a:path>
            </a:pathLst>
          </a:custGeom>
          <a:blipFill>
            <a:blip r:embed="rId8"/>
            <a:stretch>
              <a:fillRect t="-12831"/>
            </a:stretch>
          </a:blipFill>
        </p:spPr>
        <p:txBody>
          <a:bodyPr/>
          <a:lstStyle/>
          <a:p>
            <a:endParaRPr lang="en-US"/>
          </a:p>
        </p:txBody>
      </p:sp>
      <p:sp>
        <p:nvSpPr>
          <p:cNvPr id="9" name="Freeform 9"/>
          <p:cNvSpPr/>
          <p:nvPr/>
        </p:nvSpPr>
        <p:spPr>
          <a:xfrm>
            <a:off x="11936716" y="4348739"/>
            <a:ext cx="2522926" cy="1339469"/>
          </a:xfrm>
          <a:custGeom>
            <a:avLst/>
            <a:gdLst/>
            <a:ahLst/>
            <a:cxnLst/>
            <a:rect l="l" t="t" r="r" b="b"/>
            <a:pathLst>
              <a:path w="2522926" h="1339469">
                <a:moveTo>
                  <a:pt x="0" y="0"/>
                </a:moveTo>
                <a:lnTo>
                  <a:pt x="2522926" y="0"/>
                </a:lnTo>
                <a:lnTo>
                  <a:pt x="2522926" y="1339469"/>
                </a:lnTo>
                <a:lnTo>
                  <a:pt x="0" y="1339469"/>
                </a:lnTo>
                <a:lnTo>
                  <a:pt x="0" y="0"/>
                </a:lnTo>
                <a:close/>
              </a:path>
            </a:pathLst>
          </a:custGeom>
          <a:blipFill>
            <a:blip r:embed="rId9"/>
            <a:stretch>
              <a:fillRect t="-5830"/>
            </a:stretch>
          </a:blipFill>
        </p:spPr>
        <p:txBody>
          <a:bodyPr/>
          <a:lstStyle/>
          <a:p>
            <a:endParaRPr lang="en-US"/>
          </a:p>
        </p:txBody>
      </p:sp>
      <p:sp>
        <p:nvSpPr>
          <p:cNvPr id="10" name="Freeform 10"/>
          <p:cNvSpPr/>
          <p:nvPr/>
        </p:nvSpPr>
        <p:spPr>
          <a:xfrm>
            <a:off x="8671400" y="6259708"/>
            <a:ext cx="3352574" cy="926472"/>
          </a:xfrm>
          <a:custGeom>
            <a:avLst/>
            <a:gdLst/>
            <a:ahLst/>
            <a:cxnLst/>
            <a:rect l="l" t="t" r="r" b="b"/>
            <a:pathLst>
              <a:path w="3352574" h="926472">
                <a:moveTo>
                  <a:pt x="0" y="0"/>
                </a:moveTo>
                <a:lnTo>
                  <a:pt x="3352574" y="0"/>
                </a:lnTo>
                <a:lnTo>
                  <a:pt x="3352574" y="926472"/>
                </a:lnTo>
                <a:lnTo>
                  <a:pt x="0" y="926472"/>
                </a:lnTo>
                <a:lnTo>
                  <a:pt x="0" y="0"/>
                </a:lnTo>
                <a:close/>
              </a:path>
            </a:pathLst>
          </a:custGeom>
          <a:blipFill>
            <a:blip r:embed="rId10"/>
            <a:stretch>
              <a:fillRect/>
            </a:stretch>
          </a:blipFill>
        </p:spPr>
        <p:txBody>
          <a:bodyPr/>
          <a:lstStyle/>
          <a:p>
            <a:endParaRPr lang="en-US"/>
          </a:p>
        </p:txBody>
      </p:sp>
      <p:sp>
        <p:nvSpPr>
          <p:cNvPr id="11" name="Freeform 11"/>
          <p:cNvSpPr/>
          <p:nvPr/>
        </p:nvSpPr>
        <p:spPr>
          <a:xfrm>
            <a:off x="5366229" y="6305004"/>
            <a:ext cx="2984845" cy="1018268"/>
          </a:xfrm>
          <a:custGeom>
            <a:avLst/>
            <a:gdLst/>
            <a:ahLst/>
            <a:cxnLst/>
            <a:rect l="l" t="t" r="r" b="b"/>
            <a:pathLst>
              <a:path w="2984845" h="1018268">
                <a:moveTo>
                  <a:pt x="0" y="0"/>
                </a:moveTo>
                <a:lnTo>
                  <a:pt x="2984845" y="0"/>
                </a:lnTo>
                <a:lnTo>
                  <a:pt x="2984845" y="1018268"/>
                </a:lnTo>
                <a:lnTo>
                  <a:pt x="0" y="1018268"/>
                </a:lnTo>
                <a:lnTo>
                  <a:pt x="0" y="0"/>
                </a:lnTo>
                <a:close/>
              </a:path>
            </a:pathLst>
          </a:custGeom>
          <a:blipFill>
            <a:blip r:embed="rId11"/>
            <a:stretch>
              <a:fillRect/>
            </a:stretch>
          </a:blipFill>
        </p:spPr>
        <p:txBody>
          <a:bodyPr/>
          <a:lstStyle/>
          <a:p>
            <a:endParaRPr lang="en-US"/>
          </a:p>
        </p:txBody>
      </p:sp>
      <p:sp>
        <p:nvSpPr>
          <p:cNvPr id="12" name="Freeform 12"/>
          <p:cNvSpPr/>
          <p:nvPr/>
        </p:nvSpPr>
        <p:spPr>
          <a:xfrm>
            <a:off x="5366229" y="2186173"/>
            <a:ext cx="4178783" cy="1696232"/>
          </a:xfrm>
          <a:custGeom>
            <a:avLst/>
            <a:gdLst/>
            <a:ahLst/>
            <a:cxnLst/>
            <a:rect l="l" t="t" r="r" b="b"/>
            <a:pathLst>
              <a:path w="4178783" h="1696232">
                <a:moveTo>
                  <a:pt x="0" y="0"/>
                </a:moveTo>
                <a:lnTo>
                  <a:pt x="4178782" y="0"/>
                </a:lnTo>
                <a:lnTo>
                  <a:pt x="4178782" y="1696232"/>
                </a:lnTo>
                <a:lnTo>
                  <a:pt x="0" y="1696232"/>
                </a:lnTo>
                <a:lnTo>
                  <a:pt x="0" y="0"/>
                </a:lnTo>
                <a:close/>
              </a:path>
            </a:pathLst>
          </a:custGeom>
          <a:blipFill>
            <a:blip r:embed="rId12"/>
            <a:stretch>
              <a:fillRect t="-3969" b="-32713"/>
            </a:stretch>
          </a:blipFill>
        </p:spPr>
        <p:txBody>
          <a:bodyPr/>
          <a:lstStyle/>
          <a:p>
            <a:endParaRPr lang="en-US"/>
          </a:p>
        </p:txBody>
      </p:sp>
      <p:sp>
        <p:nvSpPr>
          <p:cNvPr id="13" name="Freeform 13"/>
          <p:cNvSpPr/>
          <p:nvPr/>
        </p:nvSpPr>
        <p:spPr>
          <a:xfrm>
            <a:off x="11795347" y="8217259"/>
            <a:ext cx="3196609" cy="1041041"/>
          </a:xfrm>
          <a:custGeom>
            <a:avLst/>
            <a:gdLst/>
            <a:ahLst/>
            <a:cxnLst/>
            <a:rect l="l" t="t" r="r" b="b"/>
            <a:pathLst>
              <a:path w="3196609" h="1041041">
                <a:moveTo>
                  <a:pt x="0" y="0"/>
                </a:moveTo>
                <a:lnTo>
                  <a:pt x="3196609" y="0"/>
                </a:lnTo>
                <a:lnTo>
                  <a:pt x="3196609" y="1041041"/>
                </a:lnTo>
                <a:lnTo>
                  <a:pt x="0" y="1041041"/>
                </a:lnTo>
                <a:lnTo>
                  <a:pt x="0" y="0"/>
                </a:lnTo>
                <a:close/>
              </a:path>
            </a:pathLst>
          </a:custGeom>
          <a:blipFill>
            <a:blip r:embed="rId13"/>
            <a:stretch>
              <a:fillRect/>
            </a:stretch>
          </a:blipFill>
        </p:spPr>
        <p:txBody>
          <a:bodyPr/>
          <a:lstStyle/>
          <a:p>
            <a:endParaRPr lang="en-US"/>
          </a:p>
        </p:txBody>
      </p:sp>
      <p:sp>
        <p:nvSpPr>
          <p:cNvPr id="14" name="Freeform 14"/>
          <p:cNvSpPr/>
          <p:nvPr/>
        </p:nvSpPr>
        <p:spPr>
          <a:xfrm>
            <a:off x="7072789" y="8315895"/>
            <a:ext cx="3876633" cy="1042391"/>
          </a:xfrm>
          <a:custGeom>
            <a:avLst/>
            <a:gdLst/>
            <a:ahLst/>
            <a:cxnLst/>
            <a:rect l="l" t="t" r="r" b="b"/>
            <a:pathLst>
              <a:path w="3876633" h="1042391">
                <a:moveTo>
                  <a:pt x="0" y="0"/>
                </a:moveTo>
                <a:lnTo>
                  <a:pt x="3876633" y="0"/>
                </a:lnTo>
                <a:lnTo>
                  <a:pt x="3876633" y="1042390"/>
                </a:lnTo>
                <a:lnTo>
                  <a:pt x="0" y="1042390"/>
                </a:lnTo>
                <a:lnTo>
                  <a:pt x="0" y="0"/>
                </a:lnTo>
                <a:close/>
              </a:path>
            </a:pathLst>
          </a:custGeom>
          <a:blipFill>
            <a:blip r:embed="rId14"/>
            <a:stretch>
              <a:fillRect l="-3890" t="-6325" b="-6325"/>
            </a:stretch>
          </a:blipFill>
        </p:spPr>
        <p:txBody>
          <a:bodyPr/>
          <a:lstStyle/>
          <a:p>
            <a:endParaRPr lang="en-US"/>
          </a:p>
        </p:txBody>
      </p:sp>
      <p:sp>
        <p:nvSpPr>
          <p:cNvPr id="15" name="Freeform 15"/>
          <p:cNvSpPr/>
          <p:nvPr/>
        </p:nvSpPr>
        <p:spPr>
          <a:xfrm>
            <a:off x="3452014" y="8259328"/>
            <a:ext cx="2916589" cy="1226993"/>
          </a:xfrm>
          <a:custGeom>
            <a:avLst/>
            <a:gdLst/>
            <a:ahLst/>
            <a:cxnLst/>
            <a:rect l="l" t="t" r="r" b="b"/>
            <a:pathLst>
              <a:path w="2916589" h="1226993">
                <a:moveTo>
                  <a:pt x="0" y="0"/>
                </a:moveTo>
                <a:lnTo>
                  <a:pt x="2916589" y="0"/>
                </a:lnTo>
                <a:lnTo>
                  <a:pt x="2916589" y="1226993"/>
                </a:lnTo>
                <a:lnTo>
                  <a:pt x="0" y="1226993"/>
                </a:lnTo>
                <a:lnTo>
                  <a:pt x="0" y="0"/>
                </a:lnTo>
                <a:close/>
              </a:path>
            </a:pathLst>
          </a:custGeom>
          <a:blipFill>
            <a:blip r:embed="rId15"/>
            <a:stretch>
              <a:fillRect l="-19218" r="-7642"/>
            </a:stretch>
          </a:blipFill>
        </p:spPr>
        <p:txBody>
          <a:bodyPr/>
          <a:lstStyle/>
          <a:p>
            <a:endParaRPr lang="en-US"/>
          </a:p>
        </p:txBody>
      </p:sp>
      <p:sp>
        <p:nvSpPr>
          <p:cNvPr id="16" name="Freeform 16"/>
          <p:cNvSpPr/>
          <p:nvPr/>
        </p:nvSpPr>
        <p:spPr>
          <a:xfrm>
            <a:off x="10279159" y="2336636"/>
            <a:ext cx="2919020" cy="1395306"/>
          </a:xfrm>
          <a:custGeom>
            <a:avLst/>
            <a:gdLst/>
            <a:ahLst/>
            <a:cxnLst/>
            <a:rect l="l" t="t" r="r" b="b"/>
            <a:pathLst>
              <a:path w="2919020" h="1395306">
                <a:moveTo>
                  <a:pt x="0" y="0"/>
                </a:moveTo>
                <a:lnTo>
                  <a:pt x="2919020" y="0"/>
                </a:lnTo>
                <a:lnTo>
                  <a:pt x="2919020" y="1395306"/>
                </a:lnTo>
                <a:lnTo>
                  <a:pt x="0" y="1395306"/>
                </a:lnTo>
                <a:lnTo>
                  <a:pt x="0" y="0"/>
                </a:lnTo>
                <a:close/>
              </a:path>
            </a:pathLst>
          </a:custGeom>
          <a:blipFill>
            <a:blip r:embed="rId16"/>
            <a:stretch>
              <a:fillRect t="-16615" b="-19591"/>
            </a:stretch>
          </a:blipFill>
        </p:spPr>
        <p:txBody>
          <a:bodyPr/>
          <a:lstStyle/>
          <a:p>
            <a:endParaRPr lang="en-US"/>
          </a:p>
        </p:txBody>
      </p:sp>
      <p:sp>
        <p:nvSpPr>
          <p:cNvPr id="17" name="Freeform 17"/>
          <p:cNvSpPr/>
          <p:nvPr/>
        </p:nvSpPr>
        <p:spPr>
          <a:xfrm>
            <a:off x="15318789" y="7323272"/>
            <a:ext cx="2139145" cy="1935028"/>
          </a:xfrm>
          <a:custGeom>
            <a:avLst/>
            <a:gdLst/>
            <a:ahLst/>
            <a:cxnLst/>
            <a:rect l="l" t="t" r="r" b="b"/>
            <a:pathLst>
              <a:path w="2139145" h="1935028">
                <a:moveTo>
                  <a:pt x="0" y="0"/>
                </a:moveTo>
                <a:lnTo>
                  <a:pt x="2139145" y="0"/>
                </a:lnTo>
                <a:lnTo>
                  <a:pt x="2139145" y="1935028"/>
                </a:lnTo>
                <a:lnTo>
                  <a:pt x="0" y="1935028"/>
                </a:lnTo>
                <a:lnTo>
                  <a:pt x="0" y="0"/>
                </a:lnTo>
                <a:close/>
              </a:path>
            </a:pathLst>
          </a:custGeom>
          <a:blipFill>
            <a:blip r:embed="rId17"/>
            <a:stretch>
              <a:fillRect/>
            </a:stretch>
          </a:blipFill>
        </p:spPr>
        <p:txBody>
          <a:bodyPr/>
          <a:lstStyle/>
          <a:p>
            <a:endParaRPr lang="en-US"/>
          </a:p>
        </p:txBody>
      </p:sp>
      <p:sp>
        <p:nvSpPr>
          <p:cNvPr id="18" name="Freeform 18"/>
          <p:cNvSpPr/>
          <p:nvPr/>
        </p:nvSpPr>
        <p:spPr>
          <a:xfrm>
            <a:off x="3452852" y="4529457"/>
            <a:ext cx="4010915" cy="1105813"/>
          </a:xfrm>
          <a:custGeom>
            <a:avLst/>
            <a:gdLst/>
            <a:ahLst/>
            <a:cxnLst/>
            <a:rect l="l" t="t" r="r" b="b"/>
            <a:pathLst>
              <a:path w="4010915" h="1105813">
                <a:moveTo>
                  <a:pt x="0" y="0"/>
                </a:moveTo>
                <a:lnTo>
                  <a:pt x="4010916" y="0"/>
                </a:lnTo>
                <a:lnTo>
                  <a:pt x="4010916" y="1105813"/>
                </a:lnTo>
                <a:lnTo>
                  <a:pt x="0" y="1105813"/>
                </a:lnTo>
                <a:lnTo>
                  <a:pt x="0" y="0"/>
                </a:lnTo>
                <a:close/>
              </a:path>
            </a:pathLst>
          </a:custGeom>
          <a:blipFill>
            <a:blip r:embed="rId18"/>
            <a:stretch>
              <a:fillRect/>
            </a:stretch>
          </a:blipFill>
        </p:spPr>
        <p:txBody>
          <a:bodyPr/>
          <a:lstStyle/>
          <a:p>
            <a:endParaRPr lang="en-US"/>
          </a:p>
        </p:txBody>
      </p:sp>
      <p:sp>
        <p:nvSpPr>
          <p:cNvPr id="19" name="Freeform 19"/>
          <p:cNvSpPr/>
          <p:nvPr/>
        </p:nvSpPr>
        <p:spPr>
          <a:xfrm>
            <a:off x="1013764" y="2542852"/>
            <a:ext cx="4000040" cy="808008"/>
          </a:xfrm>
          <a:custGeom>
            <a:avLst/>
            <a:gdLst/>
            <a:ahLst/>
            <a:cxnLst/>
            <a:rect l="l" t="t" r="r" b="b"/>
            <a:pathLst>
              <a:path w="4000040" h="808008">
                <a:moveTo>
                  <a:pt x="0" y="0"/>
                </a:moveTo>
                <a:lnTo>
                  <a:pt x="4000040" y="0"/>
                </a:lnTo>
                <a:lnTo>
                  <a:pt x="4000040" y="808008"/>
                </a:lnTo>
                <a:lnTo>
                  <a:pt x="0" y="808008"/>
                </a:lnTo>
                <a:lnTo>
                  <a:pt x="0" y="0"/>
                </a:lnTo>
                <a:close/>
              </a:path>
            </a:pathLst>
          </a:custGeom>
          <a:blipFill>
            <a:blip r:embed="rId19"/>
            <a:stretch>
              <a:fillRect/>
            </a:stretch>
          </a:blipFill>
        </p:spPr>
        <p:txBody>
          <a:bodyPr/>
          <a:lstStyle/>
          <a:p>
            <a:endParaRPr lang="en-US"/>
          </a:p>
        </p:txBody>
      </p:sp>
      <p:grpSp>
        <p:nvGrpSpPr>
          <p:cNvPr id="20" name="Group 20"/>
          <p:cNvGrpSpPr/>
          <p:nvPr/>
        </p:nvGrpSpPr>
        <p:grpSpPr>
          <a:xfrm>
            <a:off x="13985680" y="577773"/>
            <a:ext cx="3472254" cy="1579939"/>
            <a:chOff x="0" y="0"/>
            <a:chExt cx="1945489" cy="885233"/>
          </a:xfrm>
        </p:grpSpPr>
        <p:sp>
          <p:nvSpPr>
            <p:cNvPr id="21" name="Freeform 21"/>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22" name="TextBox 22"/>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23" name="Freeform 23"/>
          <p:cNvSpPr/>
          <p:nvPr/>
        </p:nvSpPr>
        <p:spPr>
          <a:xfrm>
            <a:off x="7455620" y="401340"/>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20"/>
            <a:stretch>
              <a:fillRect l="-2130" t="-497" b="-497"/>
            </a:stretch>
          </a:blipFill>
        </p:spPr>
        <p:txBody>
          <a:bodyPr/>
          <a:lstStyle/>
          <a:p>
            <a:endParaRPr lang="en-US"/>
          </a:p>
        </p:txBody>
      </p:sp>
      <p:grpSp>
        <p:nvGrpSpPr>
          <p:cNvPr id="24" name="Group 24"/>
          <p:cNvGrpSpPr/>
          <p:nvPr/>
        </p:nvGrpSpPr>
        <p:grpSpPr>
          <a:xfrm>
            <a:off x="611514" y="1993739"/>
            <a:ext cx="17038212" cy="7529047"/>
            <a:chOff x="0" y="0"/>
            <a:chExt cx="27480233" cy="12143290"/>
          </a:xfrm>
        </p:grpSpPr>
        <p:sp>
          <p:nvSpPr>
            <p:cNvPr id="25" name="Freeform 25"/>
            <p:cNvSpPr/>
            <p:nvPr/>
          </p:nvSpPr>
          <p:spPr>
            <a:xfrm>
              <a:off x="0" y="0"/>
              <a:ext cx="27480233" cy="12143291"/>
            </a:xfrm>
            <a:custGeom>
              <a:avLst/>
              <a:gdLst/>
              <a:ahLst/>
              <a:cxnLst/>
              <a:rect l="l" t="t" r="r" b="b"/>
              <a:pathLst>
                <a:path w="27480233" h="12143291">
                  <a:moveTo>
                    <a:pt x="0" y="0"/>
                  </a:moveTo>
                  <a:lnTo>
                    <a:pt x="0" y="12143291"/>
                  </a:lnTo>
                  <a:lnTo>
                    <a:pt x="27480233" y="12143291"/>
                  </a:lnTo>
                  <a:lnTo>
                    <a:pt x="27480233" y="0"/>
                  </a:lnTo>
                  <a:lnTo>
                    <a:pt x="0" y="0"/>
                  </a:lnTo>
                  <a:close/>
                  <a:moveTo>
                    <a:pt x="27419272" y="12082331"/>
                  </a:moveTo>
                  <a:lnTo>
                    <a:pt x="59690" y="12082331"/>
                  </a:lnTo>
                  <a:lnTo>
                    <a:pt x="59690" y="59690"/>
                  </a:lnTo>
                  <a:lnTo>
                    <a:pt x="27419272" y="59690"/>
                  </a:lnTo>
                  <a:lnTo>
                    <a:pt x="27419272" y="12082331"/>
                  </a:lnTo>
                  <a:close/>
                </a:path>
              </a:pathLst>
            </a:custGeom>
            <a:solidFill>
              <a:srgbClr val="004AAD"/>
            </a:solid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2017458" y="-8767"/>
            <a:ext cx="6292602" cy="10295767"/>
          </a:xfrm>
          <a:custGeom>
            <a:avLst/>
            <a:gdLst/>
            <a:ahLst/>
            <a:cxnLst/>
            <a:rect l="l" t="t" r="r" b="b"/>
            <a:pathLst>
              <a:path w="6292602" h="10295767">
                <a:moveTo>
                  <a:pt x="0" y="0"/>
                </a:moveTo>
                <a:lnTo>
                  <a:pt x="6292602" y="0"/>
                </a:lnTo>
                <a:lnTo>
                  <a:pt x="6292602" y="10295767"/>
                </a:lnTo>
                <a:lnTo>
                  <a:pt x="0" y="10295767"/>
                </a:lnTo>
                <a:lnTo>
                  <a:pt x="0" y="0"/>
                </a:lnTo>
                <a:close/>
              </a:path>
            </a:pathLst>
          </a:custGeom>
          <a:blipFill>
            <a:blip r:embed="rId2"/>
            <a:stretch>
              <a:fillRect l="-67069" r="-78181"/>
            </a:stretch>
          </a:blipFill>
        </p:spPr>
        <p:txBody>
          <a:bodyPr/>
          <a:lstStyle/>
          <a:p>
            <a:endParaRPr lang="en-US"/>
          </a:p>
        </p:txBody>
      </p:sp>
      <p:sp>
        <p:nvSpPr>
          <p:cNvPr id="3" name="TextBox 3"/>
          <p:cNvSpPr txBox="1"/>
          <p:nvPr/>
        </p:nvSpPr>
        <p:spPr>
          <a:xfrm>
            <a:off x="4162314" y="828253"/>
            <a:ext cx="9963372" cy="1660525"/>
          </a:xfrm>
          <a:prstGeom prst="rect">
            <a:avLst/>
          </a:prstGeom>
        </p:spPr>
        <p:txBody>
          <a:bodyPr lIns="0" tIns="0" rIns="0" bIns="0" rtlCol="0" anchor="t">
            <a:spAutoFit/>
          </a:bodyPr>
          <a:lstStyle/>
          <a:p>
            <a:pPr algn="l">
              <a:lnSpc>
                <a:spcPts val="6649"/>
              </a:lnSpc>
            </a:pPr>
            <a:r>
              <a:rPr lang="en-US" sz="4749" u="sng">
                <a:solidFill>
                  <a:srgbClr val="FDFDFD"/>
                </a:solidFill>
                <a:latin typeface="Archivo Black"/>
              </a:rPr>
              <a:t>Subscribed Database</a:t>
            </a:r>
          </a:p>
          <a:p>
            <a:pPr algn="l">
              <a:lnSpc>
                <a:spcPts val="6649"/>
              </a:lnSpc>
              <a:spcBef>
                <a:spcPct val="0"/>
              </a:spcBef>
            </a:pPr>
            <a:endParaRPr lang="en-US" sz="4749" u="sng">
              <a:solidFill>
                <a:srgbClr val="FDFDFD"/>
              </a:solidFill>
              <a:latin typeface="Archivo Black"/>
            </a:endParaRPr>
          </a:p>
        </p:txBody>
      </p:sp>
      <p:grpSp>
        <p:nvGrpSpPr>
          <p:cNvPr id="4" name="Group 4"/>
          <p:cNvGrpSpPr/>
          <p:nvPr/>
        </p:nvGrpSpPr>
        <p:grpSpPr>
          <a:xfrm>
            <a:off x="1028700" y="2185323"/>
            <a:ext cx="15641125" cy="7072977"/>
            <a:chOff x="0" y="0"/>
            <a:chExt cx="4119473" cy="1862842"/>
          </a:xfrm>
        </p:grpSpPr>
        <p:sp>
          <p:nvSpPr>
            <p:cNvPr id="5" name="Freeform 5"/>
            <p:cNvSpPr/>
            <p:nvPr/>
          </p:nvSpPr>
          <p:spPr>
            <a:xfrm>
              <a:off x="0" y="0"/>
              <a:ext cx="4119473" cy="1862842"/>
            </a:xfrm>
            <a:custGeom>
              <a:avLst/>
              <a:gdLst/>
              <a:ahLst/>
              <a:cxnLst/>
              <a:rect l="l" t="t" r="r" b="b"/>
              <a:pathLst>
                <a:path w="4119473" h="1862842">
                  <a:moveTo>
                    <a:pt x="8415" y="0"/>
                  </a:moveTo>
                  <a:lnTo>
                    <a:pt x="4111059" y="0"/>
                  </a:lnTo>
                  <a:cubicBezTo>
                    <a:pt x="4113290" y="0"/>
                    <a:pt x="4115431" y="887"/>
                    <a:pt x="4117009" y="2465"/>
                  </a:cubicBezTo>
                  <a:cubicBezTo>
                    <a:pt x="4118587" y="4043"/>
                    <a:pt x="4119473" y="6183"/>
                    <a:pt x="4119473" y="8415"/>
                  </a:cubicBezTo>
                  <a:lnTo>
                    <a:pt x="4119473" y="1854427"/>
                  </a:lnTo>
                  <a:cubicBezTo>
                    <a:pt x="4119473" y="1859074"/>
                    <a:pt x="4115706" y="1862842"/>
                    <a:pt x="4111059" y="1862842"/>
                  </a:cubicBezTo>
                  <a:lnTo>
                    <a:pt x="8415" y="1862842"/>
                  </a:lnTo>
                  <a:cubicBezTo>
                    <a:pt x="3767" y="1862842"/>
                    <a:pt x="0" y="1859074"/>
                    <a:pt x="0" y="1854427"/>
                  </a:cubicBezTo>
                  <a:lnTo>
                    <a:pt x="0" y="8415"/>
                  </a:lnTo>
                  <a:cubicBezTo>
                    <a:pt x="0" y="3767"/>
                    <a:pt x="3767" y="0"/>
                    <a:pt x="8415" y="0"/>
                  </a:cubicBezTo>
                  <a:close/>
                </a:path>
              </a:pathLst>
            </a:custGeom>
            <a:solidFill>
              <a:srgbClr val="FFFFFF"/>
            </a:solidFill>
          </p:spPr>
          <p:txBody>
            <a:bodyPr/>
            <a:lstStyle/>
            <a:p>
              <a:endParaRPr lang="en-US"/>
            </a:p>
          </p:txBody>
        </p:sp>
        <p:sp>
          <p:nvSpPr>
            <p:cNvPr id="6" name="TextBox 6"/>
            <p:cNvSpPr txBox="1"/>
            <p:nvPr/>
          </p:nvSpPr>
          <p:spPr>
            <a:xfrm>
              <a:off x="0" y="-38100"/>
              <a:ext cx="4119473" cy="190094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19797" y="2431628"/>
            <a:ext cx="8024203" cy="7212330"/>
          </a:xfrm>
          <a:prstGeom prst="rect">
            <a:avLst/>
          </a:prstGeom>
        </p:spPr>
        <p:txBody>
          <a:bodyPr lIns="0" tIns="0" rIns="0" bIns="0" rtlCol="0" anchor="t">
            <a:spAutoFit/>
          </a:bodyPr>
          <a:lstStyle/>
          <a:p>
            <a:pPr marL="474979" lvl="1" indent="-237490" algn="just">
              <a:lnSpc>
                <a:spcPts val="3299"/>
              </a:lnSpc>
              <a:buFont typeface="Arial"/>
              <a:buChar char="•"/>
            </a:pPr>
            <a:r>
              <a:rPr lang="en-US" sz="2199">
                <a:solidFill>
                  <a:srgbClr val="004AAD"/>
                </a:solidFill>
                <a:latin typeface="Open Sauce Bold"/>
              </a:rPr>
              <a:t>ACE EQUITY PLUS </a:t>
            </a:r>
          </a:p>
          <a:p>
            <a:pPr marL="474979" lvl="1" indent="-237490" algn="just">
              <a:lnSpc>
                <a:spcPts val="3299"/>
              </a:lnSpc>
              <a:buFont typeface="Arial"/>
              <a:buChar char="•"/>
            </a:pPr>
            <a:r>
              <a:rPr lang="en-US" sz="2199">
                <a:solidFill>
                  <a:srgbClr val="004AAD"/>
                </a:solidFill>
                <a:latin typeface="Open Sauce Bold"/>
              </a:rPr>
              <a:t>American Chemical Society</a:t>
            </a:r>
          </a:p>
          <a:p>
            <a:pPr marL="474979" lvl="1" indent="-237490" algn="just">
              <a:lnSpc>
                <a:spcPts val="3299"/>
              </a:lnSpc>
              <a:buFont typeface="Arial"/>
              <a:buChar char="•"/>
            </a:pPr>
            <a:r>
              <a:rPr lang="en-US" sz="2199">
                <a:solidFill>
                  <a:srgbClr val="004AAD"/>
                </a:solidFill>
                <a:latin typeface="Open Sauce Bold"/>
              </a:rPr>
              <a:t>American Institutes Physics</a:t>
            </a:r>
          </a:p>
          <a:p>
            <a:pPr marL="474979" lvl="1" indent="-237490" algn="just">
              <a:lnSpc>
                <a:spcPts val="3299"/>
              </a:lnSpc>
              <a:buFont typeface="Arial"/>
              <a:buChar char="•"/>
            </a:pPr>
            <a:r>
              <a:rPr lang="en-US" sz="2199">
                <a:solidFill>
                  <a:srgbClr val="004AAD"/>
                </a:solidFill>
                <a:latin typeface="Open Sauce Bold"/>
              </a:rPr>
              <a:t>American Physical Society</a:t>
            </a:r>
          </a:p>
          <a:p>
            <a:pPr marL="474979" lvl="1" indent="-237490" algn="just">
              <a:lnSpc>
                <a:spcPts val="3299"/>
              </a:lnSpc>
              <a:buFont typeface="Arial"/>
              <a:buChar char="•"/>
            </a:pPr>
            <a:r>
              <a:rPr lang="en-US" sz="2199">
                <a:solidFill>
                  <a:srgbClr val="004AAD"/>
                </a:solidFill>
                <a:latin typeface="Open Sauce Bold"/>
              </a:rPr>
              <a:t>American Society for Microbiology</a:t>
            </a:r>
          </a:p>
          <a:p>
            <a:pPr marL="474979" lvl="1" indent="-237490" algn="just">
              <a:lnSpc>
                <a:spcPts val="2199"/>
              </a:lnSpc>
              <a:buFont typeface="Arial"/>
              <a:buChar char="•"/>
            </a:pPr>
            <a:r>
              <a:rPr lang="en-US" sz="2199">
                <a:solidFill>
                  <a:srgbClr val="004AAD"/>
                </a:solidFill>
                <a:latin typeface="Open Sauce Bold"/>
              </a:rPr>
              <a:t>Cambridge Structural Database</a:t>
            </a:r>
          </a:p>
          <a:p>
            <a:pPr marL="474979" lvl="1" indent="-237490" algn="just">
              <a:lnSpc>
                <a:spcPts val="3299"/>
              </a:lnSpc>
              <a:buFont typeface="Arial"/>
              <a:buChar char="•"/>
            </a:pPr>
            <a:r>
              <a:rPr lang="en-US" sz="2199">
                <a:solidFill>
                  <a:srgbClr val="004AAD"/>
                </a:solidFill>
                <a:latin typeface="Open Sauce Bold"/>
              </a:rPr>
              <a:t>Cambridge University Press - HSS journals</a:t>
            </a:r>
          </a:p>
          <a:p>
            <a:pPr marL="474979" lvl="1" indent="-237490" algn="just">
              <a:lnSpc>
                <a:spcPts val="3299"/>
              </a:lnSpc>
              <a:buFont typeface="Arial"/>
              <a:buChar char="•"/>
            </a:pPr>
            <a:r>
              <a:rPr lang="en-US" sz="2199">
                <a:solidFill>
                  <a:srgbClr val="004AAD"/>
                </a:solidFill>
                <a:latin typeface="Open Sauce Bold"/>
              </a:rPr>
              <a:t>Cell Press Journals </a:t>
            </a:r>
          </a:p>
          <a:p>
            <a:pPr marL="474979" lvl="1" indent="-237490" algn="just">
              <a:lnSpc>
                <a:spcPts val="3299"/>
              </a:lnSpc>
              <a:buFont typeface="Arial"/>
              <a:buChar char="•"/>
            </a:pPr>
            <a:r>
              <a:rPr lang="en-US" sz="2199">
                <a:solidFill>
                  <a:srgbClr val="004AAD"/>
                </a:solidFill>
                <a:latin typeface="Open Sauce Bold"/>
              </a:rPr>
              <a:t>CMIE-CPDX</a:t>
            </a:r>
          </a:p>
          <a:p>
            <a:pPr marL="474979" lvl="1" indent="-237490" algn="just">
              <a:lnSpc>
                <a:spcPts val="3299"/>
              </a:lnSpc>
              <a:buFont typeface="Arial"/>
              <a:buChar char="•"/>
            </a:pPr>
            <a:r>
              <a:rPr lang="en-US" sz="2199">
                <a:solidFill>
                  <a:srgbClr val="004AAD"/>
                </a:solidFill>
                <a:latin typeface="Open Sauce Bold"/>
              </a:rPr>
              <a:t>EBESCO Business Source Complete</a:t>
            </a:r>
          </a:p>
          <a:p>
            <a:pPr marL="474979" lvl="1" indent="-237490" algn="just">
              <a:lnSpc>
                <a:spcPts val="3299"/>
              </a:lnSpc>
              <a:buFont typeface="Arial"/>
              <a:buChar char="•"/>
            </a:pPr>
            <a:r>
              <a:rPr lang="en-US" sz="2199">
                <a:solidFill>
                  <a:srgbClr val="004AAD"/>
                </a:solidFill>
                <a:latin typeface="Open Sauce Bold"/>
              </a:rPr>
              <a:t>Elsevier (</a:t>
            </a:r>
            <a:r>
              <a:rPr lang="en-US" sz="2199">
                <a:solidFill>
                  <a:srgbClr val="004AAD"/>
                </a:solidFill>
                <a:latin typeface="Open Sauce Bold"/>
                <a:hlinkClick r:id="rId3" tooltip="https://library.snu.edu.in/opac-tmpl/bootstrap/images/snu/Elsevier_biochemistry.htm"/>
              </a:rPr>
              <a:t>Biochemistry</a:t>
            </a:r>
            <a:r>
              <a:rPr lang="en-US" sz="2199">
                <a:solidFill>
                  <a:srgbClr val="004AAD"/>
                </a:solidFill>
                <a:latin typeface="Open Sauce Bold"/>
              </a:rPr>
              <a:t>, </a:t>
            </a:r>
            <a:r>
              <a:rPr lang="en-US" sz="2199">
                <a:solidFill>
                  <a:srgbClr val="004AAD"/>
                </a:solidFill>
                <a:latin typeface="Open Sauce Bold"/>
                <a:hlinkClick r:id="rId4" tooltip="https://library.snu.edu.in/opac-tmpl/bootstrap/images/snu/Elsevier_economics.htm"/>
              </a:rPr>
              <a:t>Economics</a:t>
            </a:r>
            <a:r>
              <a:rPr lang="en-US" sz="2199">
                <a:solidFill>
                  <a:srgbClr val="004AAD"/>
                </a:solidFill>
                <a:latin typeface="Open Sauce Bold"/>
              </a:rPr>
              <a:t>, </a:t>
            </a:r>
            <a:r>
              <a:rPr lang="en-US" sz="2199">
                <a:solidFill>
                  <a:srgbClr val="004AAD"/>
                </a:solidFill>
                <a:latin typeface="Open Sauce Bold"/>
                <a:hlinkClick r:id="rId5" tooltip="https://library.snu.edu.in/opac-tmpl/bootstrap/images/snu/Elsevier_material_science.htm"/>
              </a:rPr>
              <a:t>Material Science</a:t>
            </a:r>
            <a:r>
              <a:rPr lang="en-US" sz="2199">
                <a:solidFill>
                  <a:srgbClr val="004AAD"/>
                </a:solidFill>
                <a:latin typeface="Open Sauce Bold"/>
              </a:rPr>
              <a:t>)</a:t>
            </a:r>
          </a:p>
          <a:p>
            <a:pPr marL="474979" lvl="1" indent="-237490" algn="just">
              <a:lnSpc>
                <a:spcPts val="3299"/>
              </a:lnSpc>
              <a:buFont typeface="Arial"/>
              <a:buChar char="•"/>
            </a:pPr>
            <a:r>
              <a:rPr lang="en-US" sz="2199">
                <a:solidFill>
                  <a:srgbClr val="004AAD"/>
                </a:solidFill>
                <a:latin typeface="Open Sauce Bold"/>
                <a:hlinkClick r:id="rId6" tooltip="https://link.gale.com/apps/menu?u=snuni"/>
              </a:rPr>
              <a:t>Gale OneFile: News</a:t>
            </a:r>
          </a:p>
          <a:p>
            <a:pPr marL="474979" lvl="1" indent="-237490" algn="just">
              <a:lnSpc>
                <a:spcPts val="3299"/>
              </a:lnSpc>
              <a:buFont typeface="Arial"/>
              <a:buChar char="•"/>
            </a:pPr>
            <a:r>
              <a:rPr lang="en-US" sz="2199">
                <a:solidFill>
                  <a:srgbClr val="004AAD"/>
                </a:solidFill>
                <a:latin typeface="Open Sauce Bold"/>
              </a:rPr>
              <a:t>IEEE Xplore Digital Library</a:t>
            </a:r>
          </a:p>
          <a:p>
            <a:pPr marL="474979" lvl="1" indent="-237490" algn="just">
              <a:lnSpc>
                <a:spcPts val="3299"/>
              </a:lnSpc>
              <a:buFont typeface="Arial"/>
              <a:buChar char="•"/>
            </a:pPr>
            <a:r>
              <a:rPr lang="en-US" sz="2199">
                <a:solidFill>
                  <a:srgbClr val="004AAD"/>
                </a:solidFill>
                <a:latin typeface="Open Sauce Bold"/>
              </a:rPr>
              <a:t>Indiastat</a:t>
            </a:r>
          </a:p>
          <a:p>
            <a:pPr marL="474979" lvl="1" indent="-237490" algn="just">
              <a:lnSpc>
                <a:spcPts val="3299"/>
              </a:lnSpc>
              <a:buFont typeface="Arial"/>
              <a:buChar char="•"/>
            </a:pPr>
            <a:r>
              <a:rPr lang="en-US" sz="2199">
                <a:solidFill>
                  <a:srgbClr val="004AAD"/>
                </a:solidFill>
                <a:latin typeface="Open Sauce Bold"/>
              </a:rPr>
              <a:t>Nature</a:t>
            </a:r>
          </a:p>
          <a:p>
            <a:pPr marL="474979" lvl="1" indent="-237490" algn="just">
              <a:lnSpc>
                <a:spcPts val="3299"/>
              </a:lnSpc>
              <a:buFont typeface="Arial"/>
              <a:buChar char="•"/>
            </a:pPr>
            <a:r>
              <a:rPr lang="en-US" sz="2199">
                <a:solidFill>
                  <a:srgbClr val="004AAD"/>
                </a:solidFill>
                <a:latin typeface="Open Sauce Bold"/>
              </a:rPr>
              <a:t>Oxford English Dictionary</a:t>
            </a:r>
          </a:p>
          <a:p>
            <a:pPr algn="just">
              <a:lnSpc>
                <a:spcPts val="3299"/>
              </a:lnSpc>
            </a:pPr>
            <a:endParaRPr lang="en-US" sz="2199">
              <a:solidFill>
                <a:srgbClr val="004AAD"/>
              </a:solidFill>
              <a:latin typeface="Open Sauce Bold"/>
            </a:endParaRPr>
          </a:p>
          <a:p>
            <a:pPr algn="just">
              <a:lnSpc>
                <a:spcPts val="3299"/>
              </a:lnSpc>
            </a:pPr>
            <a:endParaRPr lang="en-US" sz="2199">
              <a:solidFill>
                <a:srgbClr val="004AAD"/>
              </a:solidFill>
              <a:latin typeface="Open Sauce Bold"/>
            </a:endParaRPr>
          </a:p>
        </p:txBody>
      </p:sp>
      <p:sp>
        <p:nvSpPr>
          <p:cNvPr id="8" name="TextBox 8"/>
          <p:cNvSpPr txBox="1"/>
          <p:nvPr/>
        </p:nvSpPr>
        <p:spPr>
          <a:xfrm>
            <a:off x="9144000" y="2450678"/>
            <a:ext cx="7419091" cy="662114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4AAD"/>
                </a:solidFill>
                <a:latin typeface="Open Sauce Bold"/>
              </a:rPr>
              <a:t>Oxford University Press (ESS Collection)</a:t>
            </a:r>
          </a:p>
          <a:p>
            <a:pPr marL="474979" lvl="1" indent="-237490" algn="l">
              <a:lnSpc>
                <a:spcPts val="3079"/>
              </a:lnSpc>
              <a:buFont typeface="Arial"/>
              <a:buChar char="•"/>
            </a:pPr>
            <a:r>
              <a:rPr lang="en-US" sz="2199">
                <a:solidFill>
                  <a:srgbClr val="004AAD"/>
                </a:solidFill>
                <a:latin typeface="Open Sauce Bold"/>
              </a:rPr>
              <a:t>Project Muse</a:t>
            </a:r>
          </a:p>
          <a:p>
            <a:pPr marL="474979" lvl="1" indent="-237490" algn="l">
              <a:lnSpc>
                <a:spcPts val="3079"/>
              </a:lnSpc>
              <a:buFont typeface="Arial"/>
              <a:buChar char="•"/>
            </a:pPr>
            <a:r>
              <a:rPr lang="en-US" sz="2199">
                <a:solidFill>
                  <a:srgbClr val="004AAD"/>
                </a:solidFill>
                <a:latin typeface="Open Sauce Bold"/>
              </a:rPr>
              <a:t>Prowess IQ </a:t>
            </a:r>
          </a:p>
          <a:p>
            <a:pPr marL="474979" lvl="1" indent="-237490" algn="l">
              <a:lnSpc>
                <a:spcPts val="3079"/>
              </a:lnSpc>
              <a:buFont typeface="Arial"/>
              <a:buChar char="•"/>
            </a:pPr>
            <a:r>
              <a:rPr lang="en-US" sz="2199">
                <a:solidFill>
                  <a:srgbClr val="004AAD"/>
                </a:solidFill>
                <a:latin typeface="Open Sauce Bold"/>
              </a:rPr>
              <a:t>Proquest British Periodicals</a:t>
            </a:r>
          </a:p>
          <a:p>
            <a:pPr marL="474979" lvl="1" indent="-237490" algn="l">
              <a:lnSpc>
                <a:spcPts val="3079"/>
              </a:lnSpc>
              <a:buFont typeface="Arial"/>
              <a:buChar char="•"/>
            </a:pPr>
            <a:r>
              <a:rPr lang="en-US" sz="2199">
                <a:solidFill>
                  <a:srgbClr val="004AAD"/>
                </a:solidFill>
                <a:latin typeface="Open Sauce Bold"/>
              </a:rPr>
              <a:t>Royal Society of Chemistry</a:t>
            </a:r>
          </a:p>
          <a:p>
            <a:pPr marL="474979" lvl="1" indent="-237490" algn="l">
              <a:lnSpc>
                <a:spcPts val="3079"/>
              </a:lnSpc>
              <a:buFont typeface="Arial"/>
              <a:buChar char="•"/>
            </a:pPr>
            <a:r>
              <a:rPr lang="en-US" sz="2199">
                <a:solidFill>
                  <a:srgbClr val="004AAD"/>
                </a:solidFill>
                <a:latin typeface="Open Sauce Bold"/>
              </a:rPr>
              <a:t>Politics &amp; International Relations Subject Collection</a:t>
            </a:r>
          </a:p>
          <a:p>
            <a:pPr marL="474979" lvl="1" indent="-237490" algn="l">
              <a:lnSpc>
                <a:spcPts val="3079"/>
              </a:lnSpc>
              <a:buFont typeface="Arial"/>
              <a:buChar char="•"/>
            </a:pPr>
            <a:r>
              <a:rPr lang="en-US" sz="2199">
                <a:solidFill>
                  <a:srgbClr val="004AAD"/>
                </a:solidFill>
                <a:latin typeface="Open Sauce Bold"/>
              </a:rPr>
              <a:t>PNAS (Proceedings of the National Academy of Science</a:t>
            </a:r>
          </a:p>
          <a:p>
            <a:pPr marL="474979" lvl="1" indent="-237490" algn="l">
              <a:lnSpc>
                <a:spcPts val="3079"/>
              </a:lnSpc>
              <a:buFont typeface="Arial"/>
              <a:buChar char="•"/>
            </a:pPr>
            <a:r>
              <a:rPr lang="en-US" sz="2199">
                <a:solidFill>
                  <a:srgbClr val="004AAD"/>
                </a:solidFill>
                <a:latin typeface="Open Sauce Bold"/>
              </a:rPr>
              <a:t>SciFinder</a:t>
            </a:r>
          </a:p>
          <a:p>
            <a:pPr marL="474979" lvl="1" indent="-237490" algn="l">
              <a:lnSpc>
                <a:spcPts val="3079"/>
              </a:lnSpc>
              <a:buFont typeface="Arial"/>
              <a:buChar char="•"/>
            </a:pPr>
            <a:r>
              <a:rPr lang="en-US" sz="2199">
                <a:solidFill>
                  <a:srgbClr val="004AAD"/>
                </a:solidFill>
                <a:latin typeface="Open Sauce Bold"/>
              </a:rPr>
              <a:t>Scopus</a:t>
            </a:r>
          </a:p>
          <a:p>
            <a:pPr marL="474979" lvl="1" indent="-237490" algn="l">
              <a:lnSpc>
                <a:spcPts val="3079"/>
              </a:lnSpc>
              <a:buFont typeface="Arial"/>
              <a:buChar char="•"/>
            </a:pPr>
            <a:r>
              <a:rPr lang="en-US" sz="2199">
                <a:solidFill>
                  <a:srgbClr val="004AAD"/>
                </a:solidFill>
                <a:latin typeface="Open Sauce Bold"/>
              </a:rPr>
              <a:t>Society for Industrial and Applied Mathematics</a:t>
            </a:r>
          </a:p>
          <a:p>
            <a:pPr marL="474979" lvl="1" indent="-237490" algn="l">
              <a:lnSpc>
                <a:spcPts val="3079"/>
              </a:lnSpc>
              <a:buFont typeface="Arial"/>
              <a:buChar char="•"/>
            </a:pPr>
            <a:r>
              <a:rPr lang="en-US" sz="2199">
                <a:solidFill>
                  <a:srgbClr val="004AAD"/>
                </a:solidFill>
                <a:latin typeface="Open Sauce Bold"/>
              </a:rPr>
              <a:t>The Nineteenth Century Index</a:t>
            </a:r>
          </a:p>
          <a:p>
            <a:pPr marL="474979" lvl="1" indent="-237490" algn="l">
              <a:lnSpc>
                <a:spcPts val="3079"/>
              </a:lnSpc>
              <a:buFont typeface="Arial"/>
              <a:buChar char="•"/>
            </a:pPr>
            <a:r>
              <a:rPr lang="en-US" sz="2199">
                <a:solidFill>
                  <a:srgbClr val="004AAD"/>
                </a:solidFill>
                <a:latin typeface="Open Sauce Bold"/>
              </a:rPr>
              <a:t>Times UK &amp; Sunday Times</a:t>
            </a:r>
          </a:p>
          <a:p>
            <a:pPr marL="474979" lvl="1" indent="-237490" algn="l">
              <a:lnSpc>
                <a:spcPts val="3079"/>
              </a:lnSpc>
              <a:buFont typeface="Arial"/>
              <a:buChar char="•"/>
            </a:pPr>
            <a:r>
              <a:rPr lang="en-US" sz="2199">
                <a:solidFill>
                  <a:srgbClr val="004AAD"/>
                </a:solidFill>
                <a:latin typeface="Open Sauce Bold"/>
              </a:rPr>
              <a:t>Venture Intelligence M&amp;A Deals </a:t>
            </a:r>
          </a:p>
          <a:p>
            <a:pPr marL="474979" lvl="1" indent="-237490" algn="l">
              <a:lnSpc>
                <a:spcPts val="3079"/>
              </a:lnSpc>
              <a:buFont typeface="Arial"/>
              <a:buChar char="•"/>
            </a:pPr>
            <a:r>
              <a:rPr lang="en-US" sz="2199">
                <a:solidFill>
                  <a:srgbClr val="004AAD"/>
                </a:solidFill>
                <a:latin typeface="Open Sauce Bold"/>
              </a:rPr>
              <a:t>Venture Intelligence PE in Real Estate Deals </a:t>
            </a:r>
          </a:p>
          <a:p>
            <a:pPr marL="474979" lvl="1" indent="-237490" algn="l">
              <a:lnSpc>
                <a:spcPts val="3079"/>
              </a:lnSpc>
              <a:buFont typeface="Arial"/>
              <a:buChar char="•"/>
            </a:pPr>
            <a:r>
              <a:rPr lang="en-US" sz="2199">
                <a:solidFill>
                  <a:srgbClr val="004AAD"/>
                </a:solidFill>
                <a:latin typeface="Open Sauce Bold"/>
              </a:rPr>
              <a:t>Venture Intelligence Private Equity Deal </a:t>
            </a:r>
          </a:p>
        </p:txBody>
      </p:sp>
      <p:grpSp>
        <p:nvGrpSpPr>
          <p:cNvPr id="9" name="Group 9"/>
          <p:cNvGrpSpPr/>
          <p:nvPr/>
        </p:nvGrpSpPr>
        <p:grpSpPr>
          <a:xfrm>
            <a:off x="13985680" y="331827"/>
            <a:ext cx="3472254" cy="1579939"/>
            <a:chOff x="0" y="0"/>
            <a:chExt cx="1945489" cy="885233"/>
          </a:xfrm>
        </p:grpSpPr>
        <p:sp>
          <p:nvSpPr>
            <p:cNvPr id="10" name="Freeform 10"/>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1" name="TextBox 11"/>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2" name="Freeform 12"/>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7"/>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3236974" y="-315404"/>
            <a:ext cx="5245121" cy="10917809"/>
            <a:chOff x="0" y="0"/>
            <a:chExt cx="1381431" cy="2875472"/>
          </a:xfrm>
        </p:grpSpPr>
        <p:sp>
          <p:nvSpPr>
            <p:cNvPr id="3" name="Freeform 3"/>
            <p:cNvSpPr/>
            <p:nvPr/>
          </p:nvSpPr>
          <p:spPr>
            <a:xfrm>
              <a:off x="0" y="0"/>
              <a:ext cx="1381431" cy="2875472"/>
            </a:xfrm>
            <a:custGeom>
              <a:avLst/>
              <a:gdLst/>
              <a:ahLst/>
              <a:cxnLst/>
              <a:rect l="l" t="t" r="r" b="b"/>
              <a:pathLst>
                <a:path w="1381431" h="2875472">
                  <a:moveTo>
                    <a:pt x="0" y="0"/>
                  </a:moveTo>
                  <a:lnTo>
                    <a:pt x="1381431" y="0"/>
                  </a:lnTo>
                  <a:lnTo>
                    <a:pt x="1381431" y="2875472"/>
                  </a:lnTo>
                  <a:lnTo>
                    <a:pt x="0" y="2875472"/>
                  </a:lnTo>
                  <a:close/>
                </a:path>
              </a:pathLst>
            </a:custGeom>
            <a:solidFill>
              <a:srgbClr val="145DA0"/>
            </a:solidFill>
            <a:ln cap="sq">
              <a:noFill/>
              <a:prstDash val="solid"/>
              <a:miter/>
            </a:ln>
          </p:spPr>
          <p:txBody>
            <a:bodyPr/>
            <a:lstStyle/>
            <a:p>
              <a:endParaRPr lang="en-US"/>
            </a:p>
          </p:txBody>
        </p:sp>
        <p:sp>
          <p:nvSpPr>
            <p:cNvPr id="4" name="TextBox 4"/>
            <p:cNvSpPr txBox="1"/>
            <p:nvPr/>
          </p:nvSpPr>
          <p:spPr>
            <a:xfrm>
              <a:off x="0" y="-38100"/>
              <a:ext cx="1381431"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8156166" y="1121797"/>
            <a:ext cx="20399046" cy="1967306"/>
            <a:chOff x="0" y="0"/>
            <a:chExt cx="2067358" cy="199378"/>
          </a:xfrm>
        </p:grpSpPr>
        <p:sp>
          <p:nvSpPr>
            <p:cNvPr id="6" name="Freeform 6"/>
            <p:cNvSpPr/>
            <p:nvPr/>
          </p:nvSpPr>
          <p:spPr>
            <a:xfrm>
              <a:off x="0" y="0"/>
              <a:ext cx="2067358" cy="199378"/>
            </a:xfrm>
            <a:custGeom>
              <a:avLst/>
              <a:gdLst/>
              <a:ahLst/>
              <a:cxnLst/>
              <a:rect l="l" t="t" r="r" b="b"/>
              <a:pathLst>
                <a:path w="2067358" h="199378">
                  <a:moveTo>
                    <a:pt x="1864158" y="0"/>
                  </a:moveTo>
                  <a:lnTo>
                    <a:pt x="0" y="0"/>
                  </a:lnTo>
                  <a:lnTo>
                    <a:pt x="203200" y="199378"/>
                  </a:lnTo>
                  <a:lnTo>
                    <a:pt x="2067358" y="199378"/>
                  </a:lnTo>
                  <a:lnTo>
                    <a:pt x="1864158"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7" name="TextBox 7"/>
            <p:cNvSpPr txBox="1"/>
            <p:nvPr/>
          </p:nvSpPr>
          <p:spPr>
            <a:xfrm>
              <a:off x="101600" y="-19050"/>
              <a:ext cx="1864158" cy="21842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AutoShape 8"/>
          <p:cNvSpPr/>
          <p:nvPr/>
        </p:nvSpPr>
        <p:spPr>
          <a:xfrm>
            <a:off x="-2776389"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839705" y="2942620"/>
            <a:ext cx="5689104" cy="275488"/>
            <a:chOff x="0" y="0"/>
            <a:chExt cx="4519796" cy="218865"/>
          </a:xfrm>
        </p:grpSpPr>
        <p:sp>
          <p:nvSpPr>
            <p:cNvPr id="10" name="Freeform 10"/>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1" name="TextBox 11"/>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3985680" y="331827"/>
            <a:ext cx="3472254" cy="1579939"/>
            <a:chOff x="0" y="0"/>
            <a:chExt cx="1945489" cy="885233"/>
          </a:xfrm>
        </p:grpSpPr>
        <p:sp>
          <p:nvSpPr>
            <p:cNvPr id="13" name="Freeform 13"/>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4" name="TextBox 14"/>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5" name="Freeform 15"/>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2"/>
            <a:stretch>
              <a:fillRect l="-2130" t="-497" b="-497"/>
            </a:stretch>
          </a:blipFill>
        </p:spPr>
        <p:txBody>
          <a:bodyPr/>
          <a:lstStyle/>
          <a:p>
            <a:endParaRPr lang="en-US"/>
          </a:p>
        </p:txBody>
      </p:sp>
      <p:sp>
        <p:nvSpPr>
          <p:cNvPr id="16" name="Freeform 16"/>
          <p:cNvSpPr/>
          <p:nvPr/>
        </p:nvSpPr>
        <p:spPr>
          <a:xfrm>
            <a:off x="14346405" y="2942620"/>
            <a:ext cx="2660305" cy="1123063"/>
          </a:xfrm>
          <a:custGeom>
            <a:avLst/>
            <a:gdLst/>
            <a:ahLst/>
            <a:cxnLst/>
            <a:rect l="l" t="t" r="r" b="b"/>
            <a:pathLst>
              <a:path w="2660305" h="1123063">
                <a:moveTo>
                  <a:pt x="0" y="0"/>
                </a:moveTo>
                <a:lnTo>
                  <a:pt x="2660305" y="0"/>
                </a:lnTo>
                <a:lnTo>
                  <a:pt x="2660305" y="1123063"/>
                </a:lnTo>
                <a:lnTo>
                  <a:pt x="0" y="1123063"/>
                </a:lnTo>
                <a:lnTo>
                  <a:pt x="0" y="0"/>
                </a:lnTo>
                <a:close/>
              </a:path>
            </a:pathLst>
          </a:custGeom>
          <a:blipFill>
            <a:blip r:embed="rId3"/>
            <a:stretch>
              <a:fillRect/>
            </a:stretch>
          </a:blipFill>
        </p:spPr>
        <p:txBody>
          <a:bodyPr/>
          <a:lstStyle/>
          <a:p>
            <a:endParaRPr lang="en-US"/>
          </a:p>
        </p:txBody>
      </p:sp>
      <p:sp>
        <p:nvSpPr>
          <p:cNvPr id="17" name="Freeform 17"/>
          <p:cNvSpPr/>
          <p:nvPr/>
        </p:nvSpPr>
        <p:spPr>
          <a:xfrm>
            <a:off x="14346405" y="7909824"/>
            <a:ext cx="2643369" cy="1348476"/>
          </a:xfrm>
          <a:custGeom>
            <a:avLst/>
            <a:gdLst/>
            <a:ahLst/>
            <a:cxnLst/>
            <a:rect l="l" t="t" r="r" b="b"/>
            <a:pathLst>
              <a:path w="2643369" h="1348476">
                <a:moveTo>
                  <a:pt x="0" y="0"/>
                </a:moveTo>
                <a:lnTo>
                  <a:pt x="2643369" y="0"/>
                </a:lnTo>
                <a:lnTo>
                  <a:pt x="2643369" y="1348476"/>
                </a:lnTo>
                <a:lnTo>
                  <a:pt x="0" y="1348476"/>
                </a:lnTo>
                <a:lnTo>
                  <a:pt x="0" y="0"/>
                </a:lnTo>
                <a:close/>
              </a:path>
            </a:pathLst>
          </a:custGeom>
          <a:blipFill>
            <a:blip r:embed="rId4"/>
            <a:stretch>
              <a:fillRect/>
            </a:stretch>
          </a:blipFill>
        </p:spPr>
        <p:txBody>
          <a:bodyPr/>
          <a:lstStyle/>
          <a:p>
            <a:endParaRPr lang="en-US"/>
          </a:p>
        </p:txBody>
      </p:sp>
      <p:sp>
        <p:nvSpPr>
          <p:cNvPr id="18" name="Freeform 18"/>
          <p:cNvSpPr/>
          <p:nvPr/>
        </p:nvSpPr>
        <p:spPr>
          <a:xfrm>
            <a:off x="14391654" y="4575079"/>
            <a:ext cx="2660305" cy="839417"/>
          </a:xfrm>
          <a:custGeom>
            <a:avLst/>
            <a:gdLst/>
            <a:ahLst/>
            <a:cxnLst/>
            <a:rect l="l" t="t" r="r" b="b"/>
            <a:pathLst>
              <a:path w="2660305" h="839417">
                <a:moveTo>
                  <a:pt x="0" y="0"/>
                </a:moveTo>
                <a:lnTo>
                  <a:pt x="2660305" y="0"/>
                </a:lnTo>
                <a:lnTo>
                  <a:pt x="2660305" y="839417"/>
                </a:lnTo>
                <a:lnTo>
                  <a:pt x="0" y="839417"/>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391654" y="5919321"/>
            <a:ext cx="2660305" cy="1424048"/>
          </a:xfrm>
          <a:custGeom>
            <a:avLst/>
            <a:gdLst/>
            <a:ahLst/>
            <a:cxnLst/>
            <a:rect l="l" t="t" r="r" b="b"/>
            <a:pathLst>
              <a:path w="2660305" h="1424048">
                <a:moveTo>
                  <a:pt x="0" y="0"/>
                </a:moveTo>
                <a:lnTo>
                  <a:pt x="2660305" y="0"/>
                </a:lnTo>
                <a:lnTo>
                  <a:pt x="2660305" y="1424048"/>
                </a:lnTo>
                <a:lnTo>
                  <a:pt x="0" y="1424048"/>
                </a:lnTo>
                <a:lnTo>
                  <a:pt x="0" y="0"/>
                </a:lnTo>
                <a:close/>
              </a:path>
            </a:pathLst>
          </a:custGeom>
          <a:blipFill>
            <a:blip r:embed="rId6"/>
            <a:stretch>
              <a:fillRect t="-2590" b="-2590"/>
            </a:stretch>
          </a:blipFill>
        </p:spPr>
        <p:txBody>
          <a:bodyPr/>
          <a:lstStyle/>
          <a:p>
            <a:endParaRPr lang="en-US"/>
          </a:p>
        </p:txBody>
      </p:sp>
      <p:sp>
        <p:nvSpPr>
          <p:cNvPr id="20" name="TextBox 20"/>
          <p:cNvSpPr txBox="1"/>
          <p:nvPr/>
        </p:nvSpPr>
        <p:spPr>
          <a:xfrm>
            <a:off x="498837" y="1568148"/>
            <a:ext cx="9688992" cy="777875"/>
          </a:xfrm>
          <a:prstGeom prst="rect">
            <a:avLst/>
          </a:prstGeom>
        </p:spPr>
        <p:txBody>
          <a:bodyPr lIns="0" tIns="0" rIns="0" bIns="0" rtlCol="0" anchor="t">
            <a:spAutoFit/>
          </a:bodyPr>
          <a:lstStyle/>
          <a:p>
            <a:pPr algn="ctr">
              <a:lnSpc>
                <a:spcPts val="6174"/>
              </a:lnSpc>
              <a:spcBef>
                <a:spcPct val="0"/>
              </a:spcBef>
            </a:pPr>
            <a:r>
              <a:rPr lang="en-US" sz="4749" u="sng">
                <a:solidFill>
                  <a:srgbClr val="FFFFFF"/>
                </a:solidFill>
                <a:latin typeface="Archivo Black"/>
              </a:rPr>
              <a:t>SNIoE Library Memberships</a:t>
            </a:r>
          </a:p>
        </p:txBody>
      </p:sp>
      <p:sp>
        <p:nvSpPr>
          <p:cNvPr id="21" name="TextBox 21"/>
          <p:cNvSpPr txBox="1"/>
          <p:nvPr/>
        </p:nvSpPr>
        <p:spPr>
          <a:xfrm>
            <a:off x="827221" y="3780790"/>
            <a:ext cx="11403175" cy="6506210"/>
          </a:xfrm>
          <a:prstGeom prst="rect">
            <a:avLst/>
          </a:prstGeom>
        </p:spPr>
        <p:txBody>
          <a:bodyPr lIns="0" tIns="0" rIns="0" bIns="0" rtlCol="0" anchor="t">
            <a:spAutoFit/>
          </a:bodyPr>
          <a:lstStyle/>
          <a:p>
            <a:pPr marL="474979" lvl="1" indent="-237490" algn="just">
              <a:lnSpc>
                <a:spcPts val="2859"/>
              </a:lnSpc>
              <a:buFont typeface="Arial"/>
              <a:buChar char="•"/>
            </a:pPr>
            <a:r>
              <a:rPr lang="en-US" sz="2199">
                <a:solidFill>
                  <a:srgbClr val="145DA0"/>
                </a:solidFill>
                <a:latin typeface="Open Sauce Bold"/>
              </a:rPr>
              <a:t>UGC-INFONET,</a:t>
            </a:r>
            <a:r>
              <a:rPr lang="en-US" sz="2199">
                <a:solidFill>
                  <a:srgbClr val="145DA0"/>
                </a:solidFill>
                <a:latin typeface="Open Sauce"/>
              </a:rPr>
              <a:t> eSS-Associate Membership (established by MHRD and UGC, GOI):</a:t>
            </a:r>
            <a:r>
              <a:rPr lang="en-US" sz="2199">
                <a:solidFill>
                  <a:srgbClr val="000000"/>
                </a:solidFill>
                <a:latin typeface="Open Sauce"/>
              </a:rPr>
              <a:t> To subscribe to journals and databases on subsidized rates through eShodhSindhu.</a:t>
            </a:r>
          </a:p>
          <a:p>
            <a:pPr algn="just">
              <a:lnSpc>
                <a:spcPts val="2859"/>
              </a:lnSpc>
            </a:pPr>
            <a:endParaRPr lang="en-US" sz="2199">
              <a:solidFill>
                <a:srgbClr val="000000"/>
              </a:solidFill>
              <a:latin typeface="Open Sauce"/>
            </a:endParaRPr>
          </a:p>
          <a:p>
            <a:pPr marL="474979" lvl="1" indent="-237490" algn="just">
              <a:lnSpc>
                <a:spcPts val="2859"/>
              </a:lnSpc>
              <a:buFont typeface="Arial"/>
              <a:buChar char="•"/>
            </a:pPr>
            <a:r>
              <a:rPr lang="en-US" sz="2199">
                <a:solidFill>
                  <a:srgbClr val="145DA0"/>
                </a:solidFill>
                <a:latin typeface="Open Sauce Bold"/>
              </a:rPr>
              <a:t>DELNET Membership:</a:t>
            </a:r>
            <a:r>
              <a:rPr lang="en-US" sz="2199">
                <a:solidFill>
                  <a:srgbClr val="000000"/>
                </a:solidFill>
                <a:latin typeface="Open Sauce"/>
              </a:rPr>
              <a:t> To get books (including rare and out-of-print) and journal articles through Inter-Library Loan from major libraries all over India on a complimentary basis.</a:t>
            </a:r>
          </a:p>
          <a:p>
            <a:pPr algn="just">
              <a:lnSpc>
                <a:spcPts val="2859"/>
              </a:lnSpc>
            </a:pPr>
            <a:endParaRPr lang="en-US" sz="2199">
              <a:solidFill>
                <a:srgbClr val="000000"/>
              </a:solidFill>
              <a:latin typeface="Open Sauce"/>
            </a:endParaRPr>
          </a:p>
          <a:p>
            <a:pPr algn="just">
              <a:lnSpc>
                <a:spcPts val="2859"/>
              </a:lnSpc>
            </a:pPr>
            <a:endParaRPr lang="en-US" sz="2199">
              <a:solidFill>
                <a:srgbClr val="000000"/>
              </a:solidFill>
              <a:latin typeface="Open Sauce"/>
            </a:endParaRPr>
          </a:p>
          <a:p>
            <a:pPr marL="474979" lvl="1" indent="-237490" algn="just">
              <a:lnSpc>
                <a:spcPts val="2859"/>
              </a:lnSpc>
              <a:buFont typeface="Arial"/>
              <a:buChar char="•"/>
            </a:pPr>
            <a:r>
              <a:rPr lang="en-US" sz="2199">
                <a:solidFill>
                  <a:srgbClr val="145DA0"/>
                </a:solidFill>
                <a:latin typeface="Open Sauce Bold"/>
              </a:rPr>
              <a:t>American Library Membership:</a:t>
            </a:r>
            <a:r>
              <a:rPr lang="en-US" sz="2199">
                <a:solidFill>
                  <a:srgbClr val="000000"/>
                </a:solidFill>
                <a:latin typeface="Open Sauce Bold"/>
              </a:rPr>
              <a:t> </a:t>
            </a:r>
            <a:r>
              <a:rPr lang="en-US" sz="2199">
                <a:solidFill>
                  <a:srgbClr val="000000"/>
                </a:solidFill>
                <a:latin typeface="Open Sauce"/>
              </a:rPr>
              <a:t>SNIoE faculty members can avail of all the library services of the American Library with the complimentary American Library Membership.</a:t>
            </a:r>
          </a:p>
          <a:p>
            <a:pPr algn="just">
              <a:lnSpc>
                <a:spcPts val="2859"/>
              </a:lnSpc>
            </a:pPr>
            <a:endParaRPr lang="en-US" sz="2199">
              <a:solidFill>
                <a:srgbClr val="000000"/>
              </a:solidFill>
              <a:latin typeface="Open Sauce"/>
            </a:endParaRPr>
          </a:p>
          <a:p>
            <a:pPr marL="474979" lvl="1" indent="-237490" algn="just">
              <a:lnSpc>
                <a:spcPts val="2859"/>
              </a:lnSpc>
              <a:buFont typeface="Arial"/>
              <a:buChar char="•"/>
            </a:pPr>
            <a:r>
              <a:rPr lang="en-US" sz="2199">
                <a:solidFill>
                  <a:srgbClr val="145DA0"/>
                </a:solidFill>
                <a:latin typeface="Open Sauce Bold"/>
              </a:rPr>
              <a:t>American Mathematical Society (AMS) Institutional Membership:</a:t>
            </a:r>
            <a:r>
              <a:rPr lang="en-US" sz="2199">
                <a:solidFill>
                  <a:srgbClr val="000000"/>
                </a:solidFill>
                <a:latin typeface="Open Sauce Bold"/>
              </a:rPr>
              <a:t> </a:t>
            </a:r>
            <a:r>
              <a:rPr lang="en-US" sz="2199">
                <a:solidFill>
                  <a:srgbClr val="000000"/>
                </a:solidFill>
                <a:latin typeface="Open Sauce"/>
              </a:rPr>
              <a:t>20% off on most AMS books and journals.</a:t>
            </a:r>
          </a:p>
          <a:p>
            <a:pPr algn="just">
              <a:lnSpc>
                <a:spcPts val="2859"/>
              </a:lnSpc>
            </a:pPr>
            <a:endParaRPr lang="en-US" sz="2199">
              <a:solidFill>
                <a:srgbClr val="000000"/>
              </a:solidFill>
              <a:latin typeface="Open Sauce"/>
            </a:endParaRPr>
          </a:p>
          <a:p>
            <a:pPr marL="474979" lvl="1" indent="-237490" algn="just">
              <a:lnSpc>
                <a:spcPts val="2859"/>
              </a:lnSpc>
              <a:buFont typeface="Arial"/>
              <a:buChar char="•"/>
            </a:pPr>
            <a:r>
              <a:rPr lang="en-US" sz="2199">
                <a:solidFill>
                  <a:srgbClr val="145DA0"/>
                </a:solidFill>
                <a:latin typeface="Open Sauce Bold"/>
              </a:rPr>
              <a:t>IEEE Membership</a:t>
            </a:r>
          </a:p>
          <a:p>
            <a:pPr algn="just">
              <a:lnSpc>
                <a:spcPts val="2859"/>
              </a:lnSpc>
            </a:pPr>
            <a:endParaRPr lang="en-US" sz="2199">
              <a:solidFill>
                <a:srgbClr val="145DA0"/>
              </a:solidFill>
              <a:latin typeface="Open Sauce 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6025650" y="-315404"/>
            <a:ext cx="2519626" cy="10917809"/>
            <a:chOff x="0" y="0"/>
            <a:chExt cx="663605" cy="2875472"/>
          </a:xfrm>
        </p:grpSpPr>
        <p:sp>
          <p:nvSpPr>
            <p:cNvPr id="3" name="Freeform 3"/>
            <p:cNvSpPr/>
            <p:nvPr/>
          </p:nvSpPr>
          <p:spPr>
            <a:xfrm>
              <a:off x="0" y="0"/>
              <a:ext cx="663605" cy="2875472"/>
            </a:xfrm>
            <a:custGeom>
              <a:avLst/>
              <a:gdLst/>
              <a:ahLst/>
              <a:cxnLst/>
              <a:rect l="l" t="t" r="r" b="b"/>
              <a:pathLst>
                <a:path w="663605" h="2875472">
                  <a:moveTo>
                    <a:pt x="0" y="0"/>
                  </a:moveTo>
                  <a:lnTo>
                    <a:pt x="663605" y="0"/>
                  </a:lnTo>
                  <a:lnTo>
                    <a:pt x="663605" y="2875472"/>
                  </a:lnTo>
                  <a:lnTo>
                    <a:pt x="0" y="2875472"/>
                  </a:lnTo>
                  <a:close/>
                </a:path>
              </a:pathLst>
            </a:custGeom>
            <a:solidFill>
              <a:srgbClr val="145DA0"/>
            </a:solidFill>
            <a:ln cap="sq">
              <a:noFill/>
              <a:prstDash val="solid"/>
              <a:miter/>
            </a:ln>
          </p:spPr>
          <p:txBody>
            <a:bodyPr/>
            <a:lstStyle/>
            <a:p>
              <a:endParaRPr lang="en-US"/>
            </a:p>
          </p:txBody>
        </p:sp>
        <p:sp>
          <p:nvSpPr>
            <p:cNvPr id="4" name="TextBox 4"/>
            <p:cNvSpPr txBox="1"/>
            <p:nvPr/>
          </p:nvSpPr>
          <p:spPr>
            <a:xfrm>
              <a:off x="0" y="-38100"/>
              <a:ext cx="663605"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8156166" y="1121797"/>
            <a:ext cx="20399046" cy="1967306"/>
            <a:chOff x="0" y="0"/>
            <a:chExt cx="2067358" cy="199378"/>
          </a:xfrm>
        </p:grpSpPr>
        <p:sp>
          <p:nvSpPr>
            <p:cNvPr id="6" name="Freeform 6"/>
            <p:cNvSpPr/>
            <p:nvPr/>
          </p:nvSpPr>
          <p:spPr>
            <a:xfrm>
              <a:off x="0" y="0"/>
              <a:ext cx="2067358" cy="199378"/>
            </a:xfrm>
            <a:custGeom>
              <a:avLst/>
              <a:gdLst/>
              <a:ahLst/>
              <a:cxnLst/>
              <a:rect l="l" t="t" r="r" b="b"/>
              <a:pathLst>
                <a:path w="2067358" h="199378">
                  <a:moveTo>
                    <a:pt x="1864158" y="0"/>
                  </a:moveTo>
                  <a:lnTo>
                    <a:pt x="0" y="0"/>
                  </a:lnTo>
                  <a:lnTo>
                    <a:pt x="203200" y="199378"/>
                  </a:lnTo>
                  <a:lnTo>
                    <a:pt x="2067358" y="199378"/>
                  </a:lnTo>
                  <a:lnTo>
                    <a:pt x="1864158"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7" name="TextBox 7"/>
            <p:cNvSpPr txBox="1"/>
            <p:nvPr/>
          </p:nvSpPr>
          <p:spPr>
            <a:xfrm>
              <a:off x="101600" y="-19050"/>
              <a:ext cx="1864158" cy="21842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AutoShape 8"/>
          <p:cNvSpPr/>
          <p:nvPr/>
        </p:nvSpPr>
        <p:spPr>
          <a:xfrm>
            <a:off x="-2776389"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839705" y="2942620"/>
            <a:ext cx="5689104" cy="275488"/>
            <a:chOff x="0" y="0"/>
            <a:chExt cx="4519796" cy="218865"/>
          </a:xfrm>
        </p:grpSpPr>
        <p:sp>
          <p:nvSpPr>
            <p:cNvPr id="10" name="Freeform 10"/>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1" name="TextBox 11"/>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3985680" y="331827"/>
            <a:ext cx="3472254" cy="1579939"/>
            <a:chOff x="0" y="0"/>
            <a:chExt cx="1945489" cy="885233"/>
          </a:xfrm>
        </p:grpSpPr>
        <p:sp>
          <p:nvSpPr>
            <p:cNvPr id="13" name="Freeform 13"/>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4" name="TextBox 14"/>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5" name="Freeform 15"/>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2"/>
            <a:stretch>
              <a:fillRect l="-2130" t="-497" b="-497"/>
            </a:stretch>
          </a:blipFill>
        </p:spPr>
        <p:txBody>
          <a:bodyPr/>
          <a:lstStyle/>
          <a:p>
            <a:endParaRPr lang="en-US"/>
          </a:p>
        </p:txBody>
      </p:sp>
      <p:sp>
        <p:nvSpPr>
          <p:cNvPr id="16" name="Freeform 16"/>
          <p:cNvSpPr/>
          <p:nvPr/>
        </p:nvSpPr>
        <p:spPr>
          <a:xfrm>
            <a:off x="9717714" y="3758251"/>
            <a:ext cx="1956142" cy="1094508"/>
          </a:xfrm>
          <a:custGeom>
            <a:avLst/>
            <a:gdLst/>
            <a:ahLst/>
            <a:cxnLst/>
            <a:rect l="l" t="t" r="r" b="b"/>
            <a:pathLst>
              <a:path w="1956142" h="1094508">
                <a:moveTo>
                  <a:pt x="0" y="0"/>
                </a:moveTo>
                <a:lnTo>
                  <a:pt x="1956142" y="0"/>
                </a:lnTo>
                <a:lnTo>
                  <a:pt x="1956142" y="1094508"/>
                </a:lnTo>
                <a:lnTo>
                  <a:pt x="0" y="1094508"/>
                </a:lnTo>
                <a:lnTo>
                  <a:pt x="0" y="0"/>
                </a:lnTo>
                <a:close/>
              </a:path>
            </a:pathLst>
          </a:custGeom>
          <a:blipFill>
            <a:blip r:embed="rId3"/>
            <a:stretch>
              <a:fillRect/>
            </a:stretch>
          </a:blipFill>
        </p:spPr>
        <p:txBody>
          <a:bodyPr/>
          <a:lstStyle/>
          <a:p>
            <a:endParaRPr lang="en-US"/>
          </a:p>
        </p:txBody>
      </p:sp>
      <p:sp>
        <p:nvSpPr>
          <p:cNvPr id="17" name="Freeform 17"/>
          <p:cNvSpPr/>
          <p:nvPr/>
        </p:nvSpPr>
        <p:spPr>
          <a:xfrm>
            <a:off x="8960348" y="5873032"/>
            <a:ext cx="3470874" cy="1191667"/>
          </a:xfrm>
          <a:custGeom>
            <a:avLst/>
            <a:gdLst/>
            <a:ahLst/>
            <a:cxnLst/>
            <a:rect l="l" t="t" r="r" b="b"/>
            <a:pathLst>
              <a:path w="3470874" h="1191667">
                <a:moveTo>
                  <a:pt x="0" y="0"/>
                </a:moveTo>
                <a:lnTo>
                  <a:pt x="3470874" y="0"/>
                </a:lnTo>
                <a:lnTo>
                  <a:pt x="3470874" y="1191667"/>
                </a:lnTo>
                <a:lnTo>
                  <a:pt x="0" y="1191667"/>
                </a:lnTo>
                <a:lnTo>
                  <a:pt x="0" y="0"/>
                </a:lnTo>
                <a:close/>
              </a:path>
            </a:pathLst>
          </a:custGeom>
          <a:blipFill>
            <a:blip r:embed="rId4"/>
            <a:stretch>
              <a:fillRect/>
            </a:stretch>
          </a:blipFill>
        </p:spPr>
        <p:txBody>
          <a:bodyPr/>
          <a:lstStyle/>
          <a:p>
            <a:endParaRPr lang="en-US"/>
          </a:p>
        </p:txBody>
      </p:sp>
      <p:sp>
        <p:nvSpPr>
          <p:cNvPr id="18" name="Freeform 18"/>
          <p:cNvSpPr/>
          <p:nvPr/>
        </p:nvSpPr>
        <p:spPr>
          <a:xfrm>
            <a:off x="9896430" y="7807587"/>
            <a:ext cx="2060140" cy="1907913"/>
          </a:xfrm>
          <a:custGeom>
            <a:avLst/>
            <a:gdLst/>
            <a:ahLst/>
            <a:cxnLst/>
            <a:rect l="l" t="t" r="r" b="b"/>
            <a:pathLst>
              <a:path w="2060140" h="1907913">
                <a:moveTo>
                  <a:pt x="0" y="0"/>
                </a:moveTo>
                <a:lnTo>
                  <a:pt x="2060140" y="0"/>
                </a:lnTo>
                <a:lnTo>
                  <a:pt x="2060140" y="1907913"/>
                </a:lnTo>
                <a:lnTo>
                  <a:pt x="0" y="1907913"/>
                </a:lnTo>
                <a:lnTo>
                  <a:pt x="0" y="0"/>
                </a:lnTo>
                <a:close/>
              </a:path>
            </a:pathLst>
          </a:custGeom>
          <a:blipFill>
            <a:blip r:embed="rId5"/>
            <a:stretch>
              <a:fillRect/>
            </a:stretch>
          </a:blipFill>
        </p:spPr>
        <p:txBody>
          <a:bodyPr/>
          <a:lstStyle/>
          <a:p>
            <a:endParaRPr lang="en-US"/>
          </a:p>
        </p:txBody>
      </p:sp>
      <p:sp>
        <p:nvSpPr>
          <p:cNvPr id="19" name="TextBox 19"/>
          <p:cNvSpPr txBox="1"/>
          <p:nvPr/>
        </p:nvSpPr>
        <p:spPr>
          <a:xfrm>
            <a:off x="193340" y="1383695"/>
            <a:ext cx="10450445" cy="1558925"/>
          </a:xfrm>
          <a:prstGeom prst="rect">
            <a:avLst/>
          </a:prstGeom>
        </p:spPr>
        <p:txBody>
          <a:bodyPr lIns="0" tIns="0" rIns="0" bIns="0" rtlCol="0" anchor="t">
            <a:spAutoFit/>
          </a:bodyPr>
          <a:lstStyle/>
          <a:p>
            <a:pPr algn="ctr">
              <a:lnSpc>
                <a:spcPts val="6174"/>
              </a:lnSpc>
              <a:spcBef>
                <a:spcPct val="0"/>
              </a:spcBef>
            </a:pPr>
            <a:r>
              <a:rPr lang="en-US" sz="4749" u="sng">
                <a:solidFill>
                  <a:srgbClr val="FFFFFF"/>
                </a:solidFill>
                <a:latin typeface="Archivo Black"/>
              </a:rPr>
              <a:t>Off-Campus Access Options for Resources</a:t>
            </a:r>
          </a:p>
        </p:txBody>
      </p:sp>
      <p:sp>
        <p:nvSpPr>
          <p:cNvPr id="20" name="TextBox 20"/>
          <p:cNvSpPr txBox="1"/>
          <p:nvPr/>
        </p:nvSpPr>
        <p:spPr>
          <a:xfrm>
            <a:off x="1830497" y="4157138"/>
            <a:ext cx="4544318" cy="476250"/>
          </a:xfrm>
          <a:prstGeom prst="rect">
            <a:avLst/>
          </a:prstGeom>
        </p:spPr>
        <p:txBody>
          <a:bodyPr lIns="0" tIns="0" rIns="0" bIns="0" rtlCol="0" anchor="t">
            <a:spAutoFit/>
          </a:bodyPr>
          <a:lstStyle/>
          <a:p>
            <a:pPr marL="647695" lvl="1" indent="-323848" algn="ctr">
              <a:lnSpc>
                <a:spcPts val="3899"/>
              </a:lnSpc>
              <a:buFont typeface="Arial"/>
              <a:buChar char="•"/>
            </a:pPr>
            <a:r>
              <a:rPr lang="en-US" sz="2999">
                <a:solidFill>
                  <a:srgbClr val="000000"/>
                </a:solidFill>
                <a:latin typeface="Open Sauce"/>
              </a:rPr>
              <a:t>Access through VPN.</a:t>
            </a:r>
          </a:p>
        </p:txBody>
      </p:sp>
      <p:sp>
        <p:nvSpPr>
          <p:cNvPr id="21" name="TextBox 21"/>
          <p:cNvSpPr txBox="1"/>
          <p:nvPr/>
        </p:nvSpPr>
        <p:spPr>
          <a:xfrm>
            <a:off x="1831618" y="6202166"/>
            <a:ext cx="5752058" cy="495300"/>
          </a:xfrm>
          <a:prstGeom prst="rect">
            <a:avLst/>
          </a:prstGeom>
        </p:spPr>
        <p:txBody>
          <a:bodyPr lIns="0" tIns="0" rIns="0" bIns="0" rtlCol="0" anchor="t">
            <a:spAutoFit/>
          </a:bodyPr>
          <a:lstStyle/>
          <a:p>
            <a:pPr marL="647700" lvl="1" indent="-323850" algn="ctr">
              <a:lnSpc>
                <a:spcPts val="3900"/>
              </a:lnSpc>
              <a:buFont typeface="Arial"/>
              <a:buChar char="•"/>
            </a:pPr>
            <a:r>
              <a:rPr lang="en-US" sz="3000">
                <a:solidFill>
                  <a:srgbClr val="000000"/>
                </a:solidFill>
                <a:latin typeface="Open Sauce"/>
              </a:rPr>
              <a:t>Access through Shibboleth.</a:t>
            </a:r>
          </a:p>
        </p:txBody>
      </p:sp>
      <p:sp>
        <p:nvSpPr>
          <p:cNvPr id="22" name="TextBox 22"/>
          <p:cNvSpPr txBox="1"/>
          <p:nvPr/>
        </p:nvSpPr>
        <p:spPr>
          <a:xfrm>
            <a:off x="1447801" y="8266244"/>
            <a:ext cx="7103924" cy="463525"/>
          </a:xfrm>
          <a:prstGeom prst="rect">
            <a:avLst/>
          </a:prstGeom>
        </p:spPr>
        <p:txBody>
          <a:bodyPr wrap="square" lIns="0" tIns="0" rIns="0" bIns="0" rtlCol="0" anchor="t">
            <a:spAutoFit/>
          </a:bodyPr>
          <a:lstStyle/>
          <a:p>
            <a:pPr marL="781050" lvl="1" indent="-457200" algn="ctr">
              <a:lnSpc>
                <a:spcPts val="3900"/>
              </a:lnSpc>
              <a:buFont typeface="Arial" panose="020B0604020202020204" pitchFamily="34" charset="0"/>
              <a:buChar char="•"/>
            </a:pPr>
            <a:r>
              <a:rPr lang="en-US" sz="3000" dirty="0">
                <a:solidFill>
                  <a:srgbClr val="000000"/>
                </a:solidFill>
                <a:latin typeface="Open Sauce"/>
              </a:rPr>
              <a:t>Access via Username/Password.</a:t>
            </a:r>
          </a:p>
        </p:txBody>
      </p:sp>
      <p:sp>
        <p:nvSpPr>
          <p:cNvPr id="23" name="Freeform 23"/>
          <p:cNvSpPr/>
          <p:nvPr/>
        </p:nvSpPr>
        <p:spPr>
          <a:xfrm>
            <a:off x="13300155" y="1911766"/>
            <a:ext cx="4680476" cy="7667412"/>
          </a:xfrm>
          <a:custGeom>
            <a:avLst/>
            <a:gdLst/>
            <a:ahLst/>
            <a:cxnLst/>
            <a:rect l="l" t="t" r="r" b="b"/>
            <a:pathLst>
              <a:path w="4680476" h="7667412">
                <a:moveTo>
                  <a:pt x="0" y="0"/>
                </a:moveTo>
                <a:lnTo>
                  <a:pt x="4680476" y="0"/>
                </a:lnTo>
                <a:lnTo>
                  <a:pt x="4680476" y="7667412"/>
                </a:lnTo>
                <a:lnTo>
                  <a:pt x="0" y="7667412"/>
                </a:lnTo>
                <a:lnTo>
                  <a:pt x="0" y="0"/>
                </a:lnTo>
                <a:close/>
              </a:path>
            </a:pathLst>
          </a:custGeom>
          <a:blipFill>
            <a:blip r:embed="rId6"/>
            <a:stretch>
              <a:fillRect l="-161758"/>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6025650" y="-315404"/>
            <a:ext cx="2519626" cy="10917809"/>
            <a:chOff x="0" y="0"/>
            <a:chExt cx="663605" cy="2875472"/>
          </a:xfrm>
        </p:grpSpPr>
        <p:sp>
          <p:nvSpPr>
            <p:cNvPr id="3" name="Freeform 3"/>
            <p:cNvSpPr/>
            <p:nvPr/>
          </p:nvSpPr>
          <p:spPr>
            <a:xfrm>
              <a:off x="0" y="0"/>
              <a:ext cx="663605" cy="2875472"/>
            </a:xfrm>
            <a:custGeom>
              <a:avLst/>
              <a:gdLst/>
              <a:ahLst/>
              <a:cxnLst/>
              <a:rect l="l" t="t" r="r" b="b"/>
              <a:pathLst>
                <a:path w="663605" h="2875472">
                  <a:moveTo>
                    <a:pt x="0" y="0"/>
                  </a:moveTo>
                  <a:lnTo>
                    <a:pt x="663605" y="0"/>
                  </a:lnTo>
                  <a:lnTo>
                    <a:pt x="663605" y="2875472"/>
                  </a:lnTo>
                  <a:lnTo>
                    <a:pt x="0" y="2875472"/>
                  </a:lnTo>
                  <a:close/>
                </a:path>
              </a:pathLst>
            </a:custGeom>
            <a:solidFill>
              <a:srgbClr val="145DA0"/>
            </a:solidFill>
            <a:ln cap="sq">
              <a:noFill/>
              <a:prstDash val="solid"/>
              <a:miter/>
            </a:ln>
          </p:spPr>
          <p:txBody>
            <a:bodyPr/>
            <a:lstStyle/>
            <a:p>
              <a:endParaRPr lang="en-US"/>
            </a:p>
          </p:txBody>
        </p:sp>
        <p:sp>
          <p:nvSpPr>
            <p:cNvPr id="4" name="TextBox 4"/>
            <p:cNvSpPr txBox="1"/>
            <p:nvPr/>
          </p:nvSpPr>
          <p:spPr>
            <a:xfrm>
              <a:off x="0" y="-38100"/>
              <a:ext cx="663605"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8156166" y="1121797"/>
            <a:ext cx="20399046" cy="1967306"/>
            <a:chOff x="0" y="0"/>
            <a:chExt cx="2067358" cy="199378"/>
          </a:xfrm>
        </p:grpSpPr>
        <p:sp>
          <p:nvSpPr>
            <p:cNvPr id="6" name="Freeform 6"/>
            <p:cNvSpPr/>
            <p:nvPr/>
          </p:nvSpPr>
          <p:spPr>
            <a:xfrm>
              <a:off x="0" y="0"/>
              <a:ext cx="2067358" cy="199378"/>
            </a:xfrm>
            <a:custGeom>
              <a:avLst/>
              <a:gdLst/>
              <a:ahLst/>
              <a:cxnLst/>
              <a:rect l="l" t="t" r="r" b="b"/>
              <a:pathLst>
                <a:path w="2067358" h="199378">
                  <a:moveTo>
                    <a:pt x="1864158" y="0"/>
                  </a:moveTo>
                  <a:lnTo>
                    <a:pt x="0" y="0"/>
                  </a:lnTo>
                  <a:lnTo>
                    <a:pt x="203200" y="199378"/>
                  </a:lnTo>
                  <a:lnTo>
                    <a:pt x="2067358" y="199378"/>
                  </a:lnTo>
                  <a:lnTo>
                    <a:pt x="1864158"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7" name="TextBox 7"/>
            <p:cNvSpPr txBox="1"/>
            <p:nvPr/>
          </p:nvSpPr>
          <p:spPr>
            <a:xfrm>
              <a:off x="101600" y="-19050"/>
              <a:ext cx="1864158" cy="21842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AutoShape 8"/>
          <p:cNvSpPr/>
          <p:nvPr/>
        </p:nvSpPr>
        <p:spPr>
          <a:xfrm>
            <a:off x="-2776389"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839705" y="2942620"/>
            <a:ext cx="5689104" cy="275488"/>
            <a:chOff x="0" y="0"/>
            <a:chExt cx="4519796" cy="218865"/>
          </a:xfrm>
        </p:grpSpPr>
        <p:sp>
          <p:nvSpPr>
            <p:cNvPr id="10" name="Freeform 10"/>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1" name="TextBox 11"/>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3985680" y="331827"/>
            <a:ext cx="3472254" cy="1579939"/>
            <a:chOff x="0" y="0"/>
            <a:chExt cx="1945489" cy="885233"/>
          </a:xfrm>
        </p:grpSpPr>
        <p:sp>
          <p:nvSpPr>
            <p:cNvPr id="13" name="Freeform 13"/>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4" name="TextBox 14"/>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5" name="Freeform 15"/>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2"/>
            <a:stretch>
              <a:fillRect l="-2130" t="-497" b="-497"/>
            </a:stretch>
          </a:blipFill>
        </p:spPr>
        <p:txBody>
          <a:bodyPr/>
          <a:lstStyle/>
          <a:p>
            <a:endParaRPr lang="en-US"/>
          </a:p>
        </p:txBody>
      </p:sp>
      <p:sp>
        <p:nvSpPr>
          <p:cNvPr id="16" name="TextBox 16"/>
          <p:cNvSpPr txBox="1"/>
          <p:nvPr/>
        </p:nvSpPr>
        <p:spPr>
          <a:xfrm>
            <a:off x="230676" y="1297412"/>
            <a:ext cx="10450445" cy="1558925"/>
          </a:xfrm>
          <a:prstGeom prst="rect">
            <a:avLst/>
          </a:prstGeom>
        </p:spPr>
        <p:txBody>
          <a:bodyPr lIns="0" tIns="0" rIns="0" bIns="0" rtlCol="0" anchor="t">
            <a:spAutoFit/>
          </a:bodyPr>
          <a:lstStyle/>
          <a:p>
            <a:pPr algn="ctr">
              <a:lnSpc>
                <a:spcPts val="6174"/>
              </a:lnSpc>
              <a:spcBef>
                <a:spcPct val="0"/>
              </a:spcBef>
            </a:pPr>
            <a:r>
              <a:rPr lang="en-US" sz="4749">
                <a:solidFill>
                  <a:srgbClr val="FFFFFF"/>
                </a:solidFill>
                <a:latin typeface="Archivo Black"/>
              </a:rPr>
              <a:t>Best Practices of SNIoE Central Library</a:t>
            </a:r>
          </a:p>
        </p:txBody>
      </p:sp>
      <p:sp>
        <p:nvSpPr>
          <p:cNvPr id="17" name="Freeform 17"/>
          <p:cNvSpPr/>
          <p:nvPr/>
        </p:nvSpPr>
        <p:spPr>
          <a:xfrm>
            <a:off x="12242880" y="1911766"/>
            <a:ext cx="5737751" cy="7667412"/>
          </a:xfrm>
          <a:custGeom>
            <a:avLst/>
            <a:gdLst/>
            <a:ahLst/>
            <a:cxnLst/>
            <a:rect l="l" t="t" r="r" b="b"/>
            <a:pathLst>
              <a:path w="5737751" h="7667412">
                <a:moveTo>
                  <a:pt x="0" y="0"/>
                </a:moveTo>
                <a:lnTo>
                  <a:pt x="5737751" y="0"/>
                </a:lnTo>
                <a:lnTo>
                  <a:pt x="5737751" y="7667412"/>
                </a:lnTo>
                <a:lnTo>
                  <a:pt x="0" y="7667412"/>
                </a:lnTo>
                <a:lnTo>
                  <a:pt x="0" y="0"/>
                </a:lnTo>
                <a:close/>
              </a:path>
            </a:pathLst>
          </a:custGeom>
          <a:blipFill>
            <a:blip r:embed="rId3"/>
            <a:stretch>
              <a:fillRect l="-70616" r="-29829"/>
            </a:stretch>
          </a:blipFill>
        </p:spPr>
        <p:txBody>
          <a:bodyPr/>
          <a:lstStyle/>
          <a:p>
            <a:endParaRPr lang="en-US"/>
          </a:p>
        </p:txBody>
      </p:sp>
      <p:sp>
        <p:nvSpPr>
          <p:cNvPr id="18" name="TextBox 18"/>
          <p:cNvSpPr txBox="1"/>
          <p:nvPr/>
        </p:nvSpPr>
        <p:spPr>
          <a:xfrm>
            <a:off x="839705" y="3787522"/>
            <a:ext cx="10737469" cy="7011670"/>
          </a:xfrm>
          <a:prstGeom prst="rect">
            <a:avLst/>
          </a:prstGeom>
        </p:spPr>
        <p:txBody>
          <a:bodyPr lIns="0" tIns="0" rIns="0" bIns="0" rtlCol="0" anchor="t">
            <a:spAutoFit/>
          </a:bodyPr>
          <a:lstStyle/>
          <a:p>
            <a:pPr algn="l">
              <a:lnSpc>
                <a:spcPts val="3079"/>
              </a:lnSpc>
            </a:pPr>
            <a:r>
              <a:rPr lang="en-US" sz="2199">
                <a:solidFill>
                  <a:srgbClr val="004AAD"/>
                </a:solidFill>
                <a:latin typeface="Open Sauce"/>
              </a:rPr>
              <a:t>24X7 Study Room:</a:t>
            </a:r>
          </a:p>
          <a:p>
            <a:pPr algn="l">
              <a:lnSpc>
                <a:spcPts val="3079"/>
              </a:lnSpc>
            </a:pPr>
            <a:endParaRPr lang="en-US" sz="2199">
              <a:solidFill>
                <a:srgbClr val="004AAD"/>
              </a:solidFill>
              <a:latin typeface="Open Sauce"/>
            </a:endParaRPr>
          </a:p>
          <a:p>
            <a:pPr marL="474979" lvl="1" indent="-237490" algn="l">
              <a:lnSpc>
                <a:spcPts val="3079"/>
              </a:lnSpc>
              <a:buFont typeface="Arial"/>
              <a:buChar char="•"/>
            </a:pPr>
            <a:r>
              <a:rPr lang="en-US" sz="2199">
                <a:solidFill>
                  <a:srgbClr val="000000"/>
                </a:solidFill>
                <a:latin typeface="Open Sauce"/>
              </a:rPr>
              <a:t>The library provides a 24X7 air-conditioned study room facility to all the members.</a:t>
            </a:r>
          </a:p>
          <a:p>
            <a:pPr algn="l">
              <a:lnSpc>
                <a:spcPts val="3079"/>
              </a:lnSpc>
            </a:pPr>
            <a:endParaRPr lang="en-US" sz="2199">
              <a:solidFill>
                <a:srgbClr val="000000"/>
              </a:solidFill>
              <a:latin typeface="Open Sauce"/>
            </a:endParaRPr>
          </a:p>
          <a:p>
            <a:pPr algn="l">
              <a:lnSpc>
                <a:spcPts val="3079"/>
              </a:lnSpc>
            </a:pPr>
            <a:r>
              <a:rPr lang="en-US" sz="2199">
                <a:solidFill>
                  <a:srgbClr val="004AAD"/>
                </a:solidFill>
                <a:latin typeface="Open Sauce"/>
              </a:rPr>
              <a:t>Sound-proof Study and Discussion Rooms:</a:t>
            </a:r>
          </a:p>
          <a:p>
            <a:pPr algn="l">
              <a:lnSpc>
                <a:spcPts val="3079"/>
              </a:lnSpc>
            </a:pPr>
            <a:endParaRPr lang="en-US" sz="2199">
              <a:solidFill>
                <a:srgbClr val="004AAD"/>
              </a:solidFill>
              <a:latin typeface="Open Sauce"/>
            </a:endParaRPr>
          </a:p>
          <a:p>
            <a:pPr marL="474979" lvl="1" indent="-237490" algn="l">
              <a:lnSpc>
                <a:spcPts val="3079"/>
              </a:lnSpc>
              <a:buFont typeface="Arial"/>
              <a:buChar char="•"/>
            </a:pPr>
            <a:r>
              <a:rPr lang="en-US" sz="2199">
                <a:solidFill>
                  <a:srgbClr val="040506"/>
                </a:solidFill>
                <a:latin typeface="Open Sauce"/>
              </a:rPr>
              <a:t>SNIoE Central Library provides study and discussion rooms to all the students, and research scholars for their meetings and discussions.</a:t>
            </a:r>
          </a:p>
          <a:p>
            <a:pPr algn="l">
              <a:lnSpc>
                <a:spcPts val="3079"/>
              </a:lnSpc>
            </a:pPr>
            <a:endParaRPr lang="en-US" sz="2199">
              <a:solidFill>
                <a:srgbClr val="040506"/>
              </a:solidFill>
              <a:latin typeface="Open Sauce"/>
            </a:endParaRPr>
          </a:p>
          <a:p>
            <a:pPr algn="l">
              <a:lnSpc>
                <a:spcPts val="3079"/>
              </a:lnSpc>
            </a:pPr>
            <a:r>
              <a:rPr lang="en-US" sz="2199">
                <a:solidFill>
                  <a:srgbClr val="004AAD"/>
                </a:solidFill>
                <a:latin typeface="Open Sauce"/>
              </a:rPr>
              <a:t>Opening Hours:</a:t>
            </a:r>
          </a:p>
          <a:p>
            <a:pPr algn="l">
              <a:lnSpc>
                <a:spcPts val="3079"/>
              </a:lnSpc>
            </a:pPr>
            <a:endParaRPr lang="en-US" sz="2199">
              <a:solidFill>
                <a:srgbClr val="004AAD"/>
              </a:solidFill>
              <a:latin typeface="Open Sauce"/>
            </a:endParaRPr>
          </a:p>
          <a:p>
            <a:pPr marL="474979" lvl="1" indent="-237490" algn="l">
              <a:lnSpc>
                <a:spcPts val="3079"/>
              </a:lnSpc>
              <a:buFont typeface="Arial"/>
              <a:buChar char="•"/>
            </a:pPr>
            <a:r>
              <a:rPr lang="en-US" sz="2199">
                <a:solidFill>
                  <a:srgbClr val="040506"/>
                </a:solidFill>
                <a:latin typeface="Open Sauce"/>
              </a:rPr>
              <a:t>The library remains open all 365 days except for 3 National Holidays. </a:t>
            </a:r>
          </a:p>
          <a:p>
            <a:pPr algn="l">
              <a:lnSpc>
                <a:spcPts val="3079"/>
              </a:lnSpc>
            </a:pPr>
            <a:endParaRPr lang="en-US" sz="2199">
              <a:solidFill>
                <a:srgbClr val="040506"/>
              </a:solidFill>
              <a:latin typeface="Open Sauce"/>
            </a:endParaRPr>
          </a:p>
          <a:p>
            <a:pPr algn="l">
              <a:lnSpc>
                <a:spcPts val="3079"/>
              </a:lnSpc>
            </a:pPr>
            <a:endParaRPr lang="en-US" sz="2199">
              <a:solidFill>
                <a:srgbClr val="040506"/>
              </a:solidFill>
              <a:latin typeface="Open Sauce"/>
            </a:endParaRPr>
          </a:p>
          <a:p>
            <a:pPr algn="l">
              <a:lnSpc>
                <a:spcPts val="3079"/>
              </a:lnSpc>
            </a:pPr>
            <a:endParaRPr lang="en-US" sz="2199">
              <a:solidFill>
                <a:srgbClr val="040506"/>
              </a:solidFill>
              <a:latin typeface="Open Sauce"/>
            </a:endParaRPr>
          </a:p>
          <a:p>
            <a:pPr algn="l">
              <a:lnSpc>
                <a:spcPts val="3079"/>
              </a:lnSpc>
            </a:pPr>
            <a:endParaRPr lang="en-US" sz="2199">
              <a:solidFill>
                <a:srgbClr val="040506"/>
              </a:solidFill>
              <a:latin typeface="Open Sauce"/>
            </a:endParaRPr>
          </a:p>
          <a:p>
            <a:pPr algn="l">
              <a:lnSpc>
                <a:spcPts val="3079"/>
              </a:lnSpc>
            </a:pPr>
            <a:endParaRPr lang="en-US" sz="2199">
              <a:solidFill>
                <a:srgbClr val="040506"/>
              </a:solidFill>
              <a:latin typeface="Open Sauce"/>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3059794" y="-315404"/>
            <a:ext cx="5485482" cy="10917809"/>
            <a:chOff x="0" y="0"/>
            <a:chExt cx="1444736" cy="2875472"/>
          </a:xfrm>
        </p:grpSpPr>
        <p:sp>
          <p:nvSpPr>
            <p:cNvPr id="3" name="Freeform 3"/>
            <p:cNvSpPr/>
            <p:nvPr/>
          </p:nvSpPr>
          <p:spPr>
            <a:xfrm>
              <a:off x="0" y="0"/>
              <a:ext cx="1444736" cy="2875472"/>
            </a:xfrm>
            <a:custGeom>
              <a:avLst/>
              <a:gdLst/>
              <a:ahLst/>
              <a:cxnLst/>
              <a:rect l="l" t="t" r="r" b="b"/>
              <a:pathLst>
                <a:path w="1444736" h="2875472">
                  <a:moveTo>
                    <a:pt x="0" y="0"/>
                  </a:moveTo>
                  <a:lnTo>
                    <a:pt x="1444736" y="0"/>
                  </a:lnTo>
                  <a:lnTo>
                    <a:pt x="1444736" y="2875472"/>
                  </a:lnTo>
                  <a:lnTo>
                    <a:pt x="0" y="2875472"/>
                  </a:lnTo>
                  <a:close/>
                </a:path>
              </a:pathLst>
            </a:custGeom>
            <a:solidFill>
              <a:srgbClr val="145DA0"/>
            </a:solidFill>
            <a:ln cap="sq">
              <a:noFill/>
              <a:prstDash val="solid"/>
              <a:miter/>
            </a:ln>
          </p:spPr>
          <p:txBody>
            <a:bodyPr/>
            <a:lstStyle/>
            <a:p>
              <a:endParaRPr lang="en-US"/>
            </a:p>
          </p:txBody>
        </p:sp>
        <p:sp>
          <p:nvSpPr>
            <p:cNvPr id="4" name="TextBox 4"/>
            <p:cNvSpPr txBox="1"/>
            <p:nvPr/>
          </p:nvSpPr>
          <p:spPr>
            <a:xfrm>
              <a:off x="0" y="-38100"/>
              <a:ext cx="1444736" cy="291357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8156166" y="1121797"/>
            <a:ext cx="20399046" cy="1967306"/>
            <a:chOff x="0" y="0"/>
            <a:chExt cx="2067358" cy="199378"/>
          </a:xfrm>
        </p:grpSpPr>
        <p:sp>
          <p:nvSpPr>
            <p:cNvPr id="6" name="Freeform 6"/>
            <p:cNvSpPr/>
            <p:nvPr/>
          </p:nvSpPr>
          <p:spPr>
            <a:xfrm>
              <a:off x="0" y="0"/>
              <a:ext cx="2067358" cy="199378"/>
            </a:xfrm>
            <a:custGeom>
              <a:avLst/>
              <a:gdLst/>
              <a:ahLst/>
              <a:cxnLst/>
              <a:rect l="l" t="t" r="r" b="b"/>
              <a:pathLst>
                <a:path w="2067358" h="199378">
                  <a:moveTo>
                    <a:pt x="1864158" y="0"/>
                  </a:moveTo>
                  <a:lnTo>
                    <a:pt x="0" y="0"/>
                  </a:lnTo>
                  <a:lnTo>
                    <a:pt x="203200" y="199378"/>
                  </a:lnTo>
                  <a:lnTo>
                    <a:pt x="2067358" y="199378"/>
                  </a:lnTo>
                  <a:lnTo>
                    <a:pt x="1864158"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7" name="TextBox 7"/>
            <p:cNvSpPr txBox="1"/>
            <p:nvPr/>
          </p:nvSpPr>
          <p:spPr>
            <a:xfrm>
              <a:off x="101600" y="-19050"/>
              <a:ext cx="1864158" cy="21842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AutoShape 8"/>
          <p:cNvSpPr/>
          <p:nvPr/>
        </p:nvSpPr>
        <p:spPr>
          <a:xfrm>
            <a:off x="-2776389"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839705" y="2942620"/>
            <a:ext cx="5689104" cy="275488"/>
            <a:chOff x="0" y="0"/>
            <a:chExt cx="4519796" cy="218865"/>
          </a:xfrm>
        </p:grpSpPr>
        <p:sp>
          <p:nvSpPr>
            <p:cNvPr id="10" name="Freeform 10"/>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1" name="TextBox 11"/>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3985680" y="331827"/>
            <a:ext cx="3472254" cy="1579939"/>
            <a:chOff x="0" y="0"/>
            <a:chExt cx="1945489" cy="885233"/>
          </a:xfrm>
        </p:grpSpPr>
        <p:sp>
          <p:nvSpPr>
            <p:cNvPr id="13" name="Freeform 13"/>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4" name="TextBox 14"/>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5" name="Freeform 15"/>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2"/>
            <a:stretch>
              <a:fillRect l="-2130" t="-497" b="-497"/>
            </a:stretch>
          </a:blipFill>
        </p:spPr>
        <p:txBody>
          <a:bodyPr/>
          <a:lstStyle/>
          <a:p>
            <a:endParaRPr lang="en-US"/>
          </a:p>
        </p:txBody>
      </p:sp>
      <p:sp>
        <p:nvSpPr>
          <p:cNvPr id="16" name="Freeform 16"/>
          <p:cNvSpPr/>
          <p:nvPr/>
        </p:nvSpPr>
        <p:spPr>
          <a:xfrm>
            <a:off x="13486706" y="5143500"/>
            <a:ext cx="3971227" cy="963236"/>
          </a:xfrm>
          <a:custGeom>
            <a:avLst/>
            <a:gdLst/>
            <a:ahLst/>
            <a:cxnLst/>
            <a:rect l="l" t="t" r="r" b="b"/>
            <a:pathLst>
              <a:path w="3971227" h="963236">
                <a:moveTo>
                  <a:pt x="0" y="0"/>
                </a:moveTo>
                <a:lnTo>
                  <a:pt x="3971228" y="0"/>
                </a:lnTo>
                <a:lnTo>
                  <a:pt x="3971228" y="963236"/>
                </a:lnTo>
                <a:lnTo>
                  <a:pt x="0" y="963236"/>
                </a:lnTo>
                <a:lnTo>
                  <a:pt x="0" y="0"/>
                </a:lnTo>
                <a:close/>
              </a:path>
            </a:pathLst>
          </a:custGeom>
          <a:blipFill>
            <a:blip r:embed="rId3"/>
            <a:stretch>
              <a:fillRect t="-2176" b="-2176"/>
            </a:stretch>
          </a:blipFill>
        </p:spPr>
        <p:txBody>
          <a:bodyPr/>
          <a:lstStyle/>
          <a:p>
            <a:endParaRPr lang="en-US"/>
          </a:p>
        </p:txBody>
      </p:sp>
      <p:sp>
        <p:nvSpPr>
          <p:cNvPr id="17" name="Freeform 17"/>
          <p:cNvSpPr/>
          <p:nvPr/>
        </p:nvSpPr>
        <p:spPr>
          <a:xfrm>
            <a:off x="14514852" y="6735386"/>
            <a:ext cx="1914935" cy="3150682"/>
          </a:xfrm>
          <a:custGeom>
            <a:avLst/>
            <a:gdLst/>
            <a:ahLst/>
            <a:cxnLst/>
            <a:rect l="l" t="t" r="r" b="b"/>
            <a:pathLst>
              <a:path w="1914935" h="3150682">
                <a:moveTo>
                  <a:pt x="0" y="0"/>
                </a:moveTo>
                <a:lnTo>
                  <a:pt x="1914936" y="0"/>
                </a:lnTo>
                <a:lnTo>
                  <a:pt x="1914936" y="3150682"/>
                </a:lnTo>
                <a:lnTo>
                  <a:pt x="0" y="3150682"/>
                </a:lnTo>
                <a:lnTo>
                  <a:pt x="0" y="0"/>
                </a:lnTo>
                <a:close/>
              </a:path>
            </a:pathLst>
          </a:custGeom>
          <a:blipFill>
            <a:blip r:embed="rId4"/>
            <a:stretch>
              <a:fillRect/>
            </a:stretch>
          </a:blipFill>
        </p:spPr>
        <p:txBody>
          <a:bodyPr/>
          <a:lstStyle/>
          <a:p>
            <a:endParaRPr lang="en-US"/>
          </a:p>
        </p:txBody>
      </p:sp>
      <p:sp>
        <p:nvSpPr>
          <p:cNvPr id="18" name="Freeform 18"/>
          <p:cNvSpPr/>
          <p:nvPr/>
        </p:nvSpPr>
        <p:spPr>
          <a:xfrm>
            <a:off x="14898025" y="2346023"/>
            <a:ext cx="1647564" cy="2168827"/>
          </a:xfrm>
          <a:custGeom>
            <a:avLst/>
            <a:gdLst/>
            <a:ahLst/>
            <a:cxnLst/>
            <a:rect l="l" t="t" r="r" b="b"/>
            <a:pathLst>
              <a:path w="1647564" h="2168827">
                <a:moveTo>
                  <a:pt x="0" y="0"/>
                </a:moveTo>
                <a:lnTo>
                  <a:pt x="1647564" y="0"/>
                </a:lnTo>
                <a:lnTo>
                  <a:pt x="1647564" y="2168827"/>
                </a:lnTo>
                <a:lnTo>
                  <a:pt x="0" y="2168827"/>
                </a:lnTo>
                <a:lnTo>
                  <a:pt x="0" y="0"/>
                </a:lnTo>
                <a:close/>
              </a:path>
            </a:pathLst>
          </a:custGeom>
          <a:blipFill>
            <a:blip r:embed="rId5"/>
            <a:stretch>
              <a:fillRect/>
            </a:stretch>
          </a:blipFill>
        </p:spPr>
        <p:txBody>
          <a:bodyPr/>
          <a:lstStyle/>
          <a:p>
            <a:endParaRPr lang="en-US"/>
          </a:p>
        </p:txBody>
      </p:sp>
      <p:sp>
        <p:nvSpPr>
          <p:cNvPr id="19" name="TextBox 19"/>
          <p:cNvSpPr txBox="1"/>
          <p:nvPr/>
        </p:nvSpPr>
        <p:spPr>
          <a:xfrm>
            <a:off x="301067" y="1568148"/>
            <a:ext cx="10450445" cy="777875"/>
          </a:xfrm>
          <a:prstGeom prst="rect">
            <a:avLst/>
          </a:prstGeom>
        </p:spPr>
        <p:txBody>
          <a:bodyPr lIns="0" tIns="0" rIns="0" bIns="0" rtlCol="0" anchor="t">
            <a:spAutoFit/>
          </a:bodyPr>
          <a:lstStyle/>
          <a:p>
            <a:pPr algn="ctr">
              <a:lnSpc>
                <a:spcPts val="6174"/>
              </a:lnSpc>
              <a:spcBef>
                <a:spcPct val="0"/>
              </a:spcBef>
            </a:pPr>
            <a:r>
              <a:rPr lang="en-US" sz="4749" u="sng">
                <a:solidFill>
                  <a:srgbClr val="FFFFFF"/>
                </a:solidFill>
                <a:latin typeface="Archivo Black"/>
              </a:rPr>
              <a:t>Library Automation</a:t>
            </a:r>
          </a:p>
        </p:txBody>
      </p:sp>
      <p:sp>
        <p:nvSpPr>
          <p:cNvPr id="20" name="TextBox 20"/>
          <p:cNvSpPr txBox="1"/>
          <p:nvPr/>
        </p:nvSpPr>
        <p:spPr>
          <a:xfrm>
            <a:off x="873248" y="3829338"/>
            <a:ext cx="10895732" cy="5084191"/>
          </a:xfrm>
          <a:prstGeom prst="rect">
            <a:avLst/>
          </a:prstGeom>
        </p:spPr>
        <p:txBody>
          <a:bodyPr lIns="0" tIns="0" rIns="0" bIns="0" rtlCol="0" anchor="t">
            <a:spAutoFit/>
          </a:bodyPr>
          <a:lstStyle/>
          <a:p>
            <a:pPr marL="474979" lvl="1" indent="-237490" algn="just">
              <a:lnSpc>
                <a:spcPts val="4531"/>
              </a:lnSpc>
              <a:buFont typeface="Arial"/>
              <a:buChar char="•"/>
            </a:pPr>
            <a:r>
              <a:rPr lang="en-US" sz="2199">
                <a:solidFill>
                  <a:srgbClr val="000000"/>
                </a:solidFill>
                <a:latin typeface="Open Sauce"/>
              </a:rPr>
              <a:t>Fully automated circulation system by using Self Check-in/Check-out RFID kiosk.</a:t>
            </a:r>
          </a:p>
          <a:p>
            <a:pPr marL="474979" lvl="1" indent="-237490" algn="just">
              <a:lnSpc>
                <a:spcPts val="4531"/>
              </a:lnSpc>
              <a:buFont typeface="Arial"/>
              <a:buChar char="•"/>
            </a:pPr>
            <a:r>
              <a:rPr lang="en-US" sz="2199">
                <a:solidFill>
                  <a:srgbClr val="000000"/>
                </a:solidFill>
                <a:latin typeface="Open Sauce"/>
              </a:rPr>
              <a:t>Using KOHA library management software for record-keeping, circulation, and other routine library works.</a:t>
            </a:r>
          </a:p>
          <a:p>
            <a:pPr marL="474979" lvl="1" indent="-237490" algn="just">
              <a:lnSpc>
                <a:spcPts val="4531"/>
              </a:lnSpc>
              <a:buFont typeface="Arial"/>
              <a:buChar char="•"/>
            </a:pPr>
            <a:r>
              <a:rPr lang="en-US" sz="2199">
                <a:solidFill>
                  <a:srgbClr val="000000"/>
                </a:solidFill>
                <a:latin typeface="Open Sauce"/>
              </a:rPr>
              <a:t>Using DSpace open source repository software package for creating an institutional repository for scholarly and/or published digital content.</a:t>
            </a:r>
          </a:p>
          <a:p>
            <a:pPr marL="474979" lvl="1" indent="-237490" algn="just">
              <a:lnSpc>
                <a:spcPts val="4531"/>
              </a:lnSpc>
              <a:buFont typeface="Arial"/>
              <a:buChar char="•"/>
            </a:pPr>
            <a:r>
              <a:rPr lang="en-US" sz="2199">
                <a:solidFill>
                  <a:srgbClr val="000000"/>
                </a:solidFill>
                <a:latin typeface="Open Sauce"/>
              </a:rPr>
              <a:t>Subscribing e-journals, databases, and e-books which can be accessed anywhere via intranet/VPN access.</a:t>
            </a:r>
          </a:p>
          <a:p>
            <a:pPr algn="just">
              <a:lnSpc>
                <a:spcPts val="4531"/>
              </a:lnSpc>
            </a:pPr>
            <a:endParaRPr lang="en-US" sz="2199">
              <a:solidFill>
                <a:srgbClr val="000000"/>
              </a:solidFill>
              <a:latin typeface="Open Sauce"/>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667020" y="395051"/>
            <a:ext cx="16933642" cy="2697155"/>
          </a:xfrm>
          <a:custGeom>
            <a:avLst/>
            <a:gdLst/>
            <a:ahLst/>
            <a:cxnLst/>
            <a:rect l="l" t="t" r="r" b="b"/>
            <a:pathLst>
              <a:path w="16933642" h="2697155">
                <a:moveTo>
                  <a:pt x="0" y="0"/>
                </a:moveTo>
                <a:lnTo>
                  <a:pt x="16933643" y="0"/>
                </a:lnTo>
                <a:lnTo>
                  <a:pt x="16933643" y="2697155"/>
                </a:lnTo>
                <a:lnTo>
                  <a:pt x="0" y="2697155"/>
                </a:lnTo>
                <a:lnTo>
                  <a:pt x="0" y="0"/>
                </a:lnTo>
                <a:close/>
              </a:path>
            </a:pathLst>
          </a:custGeom>
          <a:blipFill>
            <a:blip r:embed="rId2"/>
            <a:stretch>
              <a:fillRect t="-162219" b="-208655"/>
            </a:stretch>
          </a:blipFill>
        </p:spPr>
        <p:txBody>
          <a:bodyPr/>
          <a:lstStyle/>
          <a:p>
            <a:endParaRPr lang="en-US"/>
          </a:p>
        </p:txBody>
      </p:sp>
      <p:sp>
        <p:nvSpPr>
          <p:cNvPr id="3" name="TextBox 3"/>
          <p:cNvSpPr txBox="1"/>
          <p:nvPr/>
        </p:nvSpPr>
        <p:spPr>
          <a:xfrm>
            <a:off x="2036782" y="4025837"/>
            <a:ext cx="9303128" cy="1374140"/>
          </a:xfrm>
          <a:prstGeom prst="rect">
            <a:avLst/>
          </a:prstGeom>
        </p:spPr>
        <p:txBody>
          <a:bodyPr lIns="0" tIns="0" rIns="0" bIns="0" rtlCol="0" anchor="t">
            <a:spAutoFit/>
          </a:bodyPr>
          <a:lstStyle/>
          <a:p>
            <a:pPr marL="604516" lvl="1" indent="-302258" algn="just">
              <a:lnSpc>
                <a:spcPts val="3639"/>
              </a:lnSpc>
              <a:buFont typeface="Arial"/>
              <a:buChar char="•"/>
            </a:pPr>
            <a:r>
              <a:rPr lang="en-US" sz="2799" dirty="0" err="1">
                <a:solidFill>
                  <a:srgbClr val="FFFFFF"/>
                </a:solidFill>
                <a:latin typeface="Open Sauce"/>
              </a:rPr>
              <a:t>SNIoE</a:t>
            </a:r>
            <a:r>
              <a:rPr lang="en-US" sz="2799" dirty="0">
                <a:solidFill>
                  <a:srgbClr val="FFFFFF"/>
                </a:solidFill>
                <a:latin typeface="Open Sauce"/>
              </a:rPr>
              <a:t> Library Portal: </a:t>
            </a:r>
          </a:p>
          <a:p>
            <a:pPr algn="just">
              <a:lnSpc>
                <a:spcPts val="3639"/>
              </a:lnSpc>
            </a:pPr>
            <a:endParaRPr lang="en-US" sz="2799" dirty="0">
              <a:solidFill>
                <a:srgbClr val="FFFFFF"/>
              </a:solidFill>
              <a:latin typeface="Open Sauce"/>
            </a:endParaRPr>
          </a:p>
          <a:p>
            <a:pPr algn="just">
              <a:lnSpc>
                <a:spcPts val="3639"/>
              </a:lnSpc>
            </a:pPr>
            <a:r>
              <a:rPr lang="en-US" sz="2799" u="sng" dirty="0">
                <a:solidFill>
                  <a:srgbClr val="FFFF00"/>
                </a:solidFill>
                <a:latin typeface="Open Sauce"/>
                <a:hlinkClick r:id="rId3" tooltip="https://library.snioe.edu.in">
                  <a:extLst>
                    <a:ext uri="{A12FA001-AC4F-418D-AE19-62706E023703}">
                      <ahyp:hlinkClr xmlns:ahyp="http://schemas.microsoft.com/office/drawing/2018/hyperlinkcolor" val="tx"/>
                    </a:ext>
                  </a:extLst>
                </a:hlinkClick>
              </a:rPr>
              <a:t>https://library.SNIoE.edu.in/</a:t>
            </a:r>
          </a:p>
        </p:txBody>
      </p:sp>
      <p:sp>
        <p:nvSpPr>
          <p:cNvPr id="4" name="Freeform 4"/>
          <p:cNvSpPr/>
          <p:nvPr/>
        </p:nvSpPr>
        <p:spPr>
          <a:xfrm>
            <a:off x="9790348" y="7264992"/>
            <a:ext cx="6960511" cy="2580213"/>
          </a:xfrm>
          <a:custGeom>
            <a:avLst/>
            <a:gdLst/>
            <a:ahLst/>
            <a:cxnLst/>
            <a:rect l="l" t="t" r="r" b="b"/>
            <a:pathLst>
              <a:path w="6960511" h="2580213">
                <a:moveTo>
                  <a:pt x="0" y="0"/>
                </a:moveTo>
                <a:lnTo>
                  <a:pt x="6960511" y="0"/>
                </a:lnTo>
                <a:lnTo>
                  <a:pt x="6960511" y="2580213"/>
                </a:lnTo>
                <a:lnTo>
                  <a:pt x="0" y="2580213"/>
                </a:lnTo>
                <a:lnTo>
                  <a:pt x="0" y="0"/>
                </a:lnTo>
                <a:close/>
              </a:path>
            </a:pathLst>
          </a:custGeom>
          <a:blipFill>
            <a:blip r:embed="rId4"/>
            <a:stretch>
              <a:fillRect l="-3620" t="-26043" r="-5832" b="-39962"/>
            </a:stretch>
          </a:blipFill>
        </p:spPr>
        <p:txBody>
          <a:bodyPr/>
          <a:lstStyle/>
          <a:p>
            <a:endParaRPr lang="en-US"/>
          </a:p>
        </p:txBody>
      </p:sp>
      <p:sp>
        <p:nvSpPr>
          <p:cNvPr id="5" name="TextBox 5"/>
          <p:cNvSpPr txBox="1"/>
          <p:nvPr/>
        </p:nvSpPr>
        <p:spPr>
          <a:xfrm>
            <a:off x="4375955" y="1174033"/>
            <a:ext cx="9515774" cy="1024891"/>
          </a:xfrm>
          <a:prstGeom prst="rect">
            <a:avLst/>
          </a:prstGeom>
        </p:spPr>
        <p:txBody>
          <a:bodyPr lIns="0" tIns="0" rIns="0" bIns="0" rtlCol="0" anchor="t">
            <a:spAutoFit/>
          </a:bodyPr>
          <a:lstStyle/>
          <a:p>
            <a:pPr marL="0" lvl="0" indent="0" algn="ctr">
              <a:lnSpc>
                <a:spcPts val="8279"/>
              </a:lnSpc>
              <a:spcBef>
                <a:spcPct val="0"/>
              </a:spcBef>
            </a:pPr>
            <a:r>
              <a:rPr lang="en-US" sz="5999" u="sng" spc="587">
                <a:solidFill>
                  <a:srgbClr val="FFFFFF"/>
                </a:solidFill>
                <a:latin typeface="Archivo Black"/>
              </a:rPr>
              <a:t>LIBRARY PORTAL</a:t>
            </a:r>
          </a:p>
        </p:txBody>
      </p:sp>
      <p:sp>
        <p:nvSpPr>
          <p:cNvPr id="6" name="TextBox 6"/>
          <p:cNvSpPr txBox="1"/>
          <p:nvPr/>
        </p:nvSpPr>
        <p:spPr>
          <a:xfrm>
            <a:off x="2036782" y="7618881"/>
            <a:ext cx="14714077" cy="1374140"/>
          </a:xfrm>
          <a:prstGeom prst="rect">
            <a:avLst/>
          </a:prstGeom>
        </p:spPr>
        <p:txBody>
          <a:bodyPr lIns="0" tIns="0" rIns="0" bIns="0" rtlCol="0" anchor="t">
            <a:spAutoFit/>
          </a:bodyPr>
          <a:lstStyle/>
          <a:p>
            <a:pPr marL="604516" lvl="1" indent="-302258" algn="just">
              <a:lnSpc>
                <a:spcPts val="3639"/>
              </a:lnSpc>
              <a:buFont typeface="Arial"/>
              <a:buChar char="•"/>
            </a:pPr>
            <a:r>
              <a:rPr lang="en-US" sz="2799" dirty="0" err="1">
                <a:solidFill>
                  <a:srgbClr val="FFFFFF"/>
                </a:solidFill>
                <a:latin typeface="Open Sauce"/>
              </a:rPr>
              <a:t>SNIoE</a:t>
            </a:r>
            <a:r>
              <a:rPr lang="en-US" sz="2799" dirty="0">
                <a:solidFill>
                  <a:srgbClr val="FFFFFF"/>
                </a:solidFill>
                <a:latin typeface="Open Sauce"/>
              </a:rPr>
              <a:t> Institutional Repository: </a:t>
            </a:r>
          </a:p>
          <a:p>
            <a:pPr algn="just">
              <a:lnSpc>
                <a:spcPts val="3639"/>
              </a:lnSpc>
            </a:pPr>
            <a:endParaRPr lang="en-US" sz="2799" dirty="0">
              <a:solidFill>
                <a:srgbClr val="FFFFFF"/>
              </a:solidFill>
              <a:latin typeface="Open Sauce"/>
            </a:endParaRPr>
          </a:p>
          <a:p>
            <a:pPr algn="just">
              <a:lnSpc>
                <a:spcPts val="3639"/>
              </a:lnSpc>
            </a:pPr>
            <a:r>
              <a:rPr lang="en-US" sz="2799" u="sng" dirty="0">
                <a:solidFill>
                  <a:srgbClr val="FFFF00"/>
                </a:solidFill>
                <a:latin typeface="Open Sauce"/>
                <a:hlinkClick r:id="rId5" tooltip="http://dspace.snioe.edu.in:8080/jspui/">
                  <a:extLst>
                    <a:ext uri="{A12FA001-AC4F-418D-AE19-62706E023703}">
                      <ahyp:hlinkClr xmlns:ahyp="http://schemas.microsoft.com/office/drawing/2018/hyperlinkcolor" val="tx"/>
                    </a:ext>
                  </a:extLst>
                </a:hlinkClick>
              </a:rPr>
              <a:t>http://dspace.SNIoE.edu.in:8080/jspui/</a:t>
            </a:r>
          </a:p>
        </p:txBody>
      </p:sp>
      <p:sp>
        <p:nvSpPr>
          <p:cNvPr id="7" name="Freeform 7"/>
          <p:cNvSpPr/>
          <p:nvPr/>
        </p:nvSpPr>
        <p:spPr>
          <a:xfrm>
            <a:off x="9790348" y="3671766"/>
            <a:ext cx="6960511" cy="3013665"/>
          </a:xfrm>
          <a:custGeom>
            <a:avLst/>
            <a:gdLst/>
            <a:ahLst/>
            <a:cxnLst/>
            <a:rect l="l" t="t" r="r" b="b"/>
            <a:pathLst>
              <a:path w="6960511" h="3013665">
                <a:moveTo>
                  <a:pt x="0" y="0"/>
                </a:moveTo>
                <a:lnTo>
                  <a:pt x="6960511" y="0"/>
                </a:lnTo>
                <a:lnTo>
                  <a:pt x="6960511" y="3013665"/>
                </a:lnTo>
                <a:lnTo>
                  <a:pt x="0" y="3013665"/>
                </a:lnTo>
                <a:lnTo>
                  <a:pt x="0" y="0"/>
                </a:lnTo>
                <a:close/>
              </a:path>
            </a:pathLst>
          </a:custGeom>
          <a:blipFill>
            <a:blip r:embed="rId6"/>
            <a:stretch>
              <a:fillRect l="-2539" t="-21563" r="-4571" b="-17525"/>
            </a:stretch>
          </a:blipFill>
        </p:spPr>
        <p:txBody>
          <a:bodyPr/>
          <a:lstStyle/>
          <a:p>
            <a:endParaRPr lang="en-US"/>
          </a:p>
        </p:txBody>
      </p:sp>
      <p:grpSp>
        <p:nvGrpSpPr>
          <p:cNvPr id="8" name="Group 8"/>
          <p:cNvGrpSpPr/>
          <p:nvPr/>
        </p:nvGrpSpPr>
        <p:grpSpPr>
          <a:xfrm>
            <a:off x="13985680" y="331827"/>
            <a:ext cx="3472254" cy="1579939"/>
            <a:chOff x="0" y="0"/>
            <a:chExt cx="1945489" cy="885233"/>
          </a:xfrm>
        </p:grpSpPr>
        <p:sp>
          <p:nvSpPr>
            <p:cNvPr id="9" name="Freeform 9"/>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0" name="TextBox 10"/>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1" name="Freeform 11"/>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7"/>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792900" y="2198068"/>
            <a:ext cx="3219326" cy="4108798"/>
          </a:xfrm>
          <a:custGeom>
            <a:avLst/>
            <a:gdLst/>
            <a:ahLst/>
            <a:cxnLst/>
            <a:rect l="l" t="t" r="r" b="b"/>
            <a:pathLst>
              <a:path w="3219326" h="4108798">
                <a:moveTo>
                  <a:pt x="0" y="0"/>
                </a:moveTo>
                <a:lnTo>
                  <a:pt x="3219327" y="0"/>
                </a:lnTo>
                <a:lnTo>
                  <a:pt x="3219327" y="4108799"/>
                </a:lnTo>
                <a:lnTo>
                  <a:pt x="0" y="4108799"/>
                </a:lnTo>
                <a:lnTo>
                  <a:pt x="0" y="0"/>
                </a:lnTo>
                <a:close/>
              </a:path>
            </a:pathLst>
          </a:custGeom>
          <a:blipFill>
            <a:blip r:embed="rId2"/>
            <a:stretch>
              <a:fillRect l="-35086" r="-35086"/>
            </a:stretch>
          </a:blipFill>
          <a:ln w="66675" cap="sq">
            <a:solidFill>
              <a:srgbClr val="F2F4F5"/>
            </a:solidFill>
            <a:prstDash val="solid"/>
            <a:miter/>
          </a:ln>
        </p:spPr>
        <p:txBody>
          <a:bodyPr/>
          <a:lstStyle/>
          <a:p>
            <a:endParaRPr lang="en-US"/>
          </a:p>
        </p:txBody>
      </p:sp>
      <p:grpSp>
        <p:nvGrpSpPr>
          <p:cNvPr id="3" name="Group 3"/>
          <p:cNvGrpSpPr/>
          <p:nvPr/>
        </p:nvGrpSpPr>
        <p:grpSpPr>
          <a:xfrm>
            <a:off x="177372" y="239487"/>
            <a:ext cx="8834855" cy="1974628"/>
            <a:chOff x="0" y="0"/>
            <a:chExt cx="2326875" cy="520067"/>
          </a:xfrm>
        </p:grpSpPr>
        <p:sp>
          <p:nvSpPr>
            <p:cNvPr id="4" name="Freeform 4"/>
            <p:cNvSpPr/>
            <p:nvPr/>
          </p:nvSpPr>
          <p:spPr>
            <a:xfrm>
              <a:off x="0" y="0"/>
              <a:ext cx="2326875" cy="520067"/>
            </a:xfrm>
            <a:custGeom>
              <a:avLst/>
              <a:gdLst/>
              <a:ahLst/>
              <a:cxnLst/>
              <a:rect l="l" t="t" r="r" b="b"/>
              <a:pathLst>
                <a:path w="2326875" h="520067">
                  <a:moveTo>
                    <a:pt x="0" y="0"/>
                  </a:moveTo>
                  <a:lnTo>
                    <a:pt x="2326875" y="0"/>
                  </a:lnTo>
                  <a:lnTo>
                    <a:pt x="2326875" y="520067"/>
                  </a:lnTo>
                  <a:lnTo>
                    <a:pt x="0" y="520067"/>
                  </a:lnTo>
                  <a:close/>
                </a:path>
              </a:pathLst>
            </a:custGeom>
            <a:gradFill rotWithShape="1">
              <a:gsLst>
                <a:gs pos="0">
                  <a:srgbClr val="000000">
                    <a:alpha val="100000"/>
                  </a:srgbClr>
                </a:gs>
                <a:gs pos="100000">
                  <a:srgbClr val="3533CD">
                    <a:alpha val="100000"/>
                  </a:srgbClr>
                </a:gs>
              </a:gsLst>
              <a:lin ang="0"/>
            </a:gradFill>
            <a:ln w="66675" cap="sq">
              <a:solidFill>
                <a:srgbClr val="F2F4F5"/>
              </a:solidFill>
              <a:prstDash val="solid"/>
              <a:miter/>
            </a:ln>
          </p:spPr>
          <p:txBody>
            <a:bodyPr/>
            <a:lstStyle/>
            <a:p>
              <a:endParaRPr lang="en-US"/>
            </a:p>
          </p:txBody>
        </p:sp>
        <p:sp>
          <p:nvSpPr>
            <p:cNvPr id="5" name="TextBox 5"/>
            <p:cNvSpPr txBox="1"/>
            <p:nvPr/>
          </p:nvSpPr>
          <p:spPr>
            <a:xfrm>
              <a:off x="0" y="-104775"/>
              <a:ext cx="2326875" cy="624842"/>
            </a:xfrm>
            <a:prstGeom prst="rect">
              <a:avLst/>
            </a:prstGeom>
          </p:spPr>
          <p:txBody>
            <a:bodyPr lIns="50800" tIns="50800" rIns="50800" bIns="50800" rtlCol="0" anchor="ctr"/>
            <a:lstStyle/>
            <a:p>
              <a:pPr marL="0" lvl="0" indent="0" algn="ctr">
                <a:lnSpc>
                  <a:spcPts val="6649"/>
                </a:lnSpc>
                <a:spcBef>
                  <a:spcPct val="0"/>
                </a:spcBef>
              </a:pPr>
              <a:r>
                <a:rPr lang="en-US" sz="4749" spc="308">
                  <a:solidFill>
                    <a:srgbClr val="FFFFFF"/>
                  </a:solidFill>
                  <a:latin typeface="Archivo Black"/>
                </a:rPr>
                <a:t>SNIoE Library Facilities to Readers</a:t>
              </a:r>
            </a:p>
          </p:txBody>
        </p:sp>
      </p:grpSp>
      <p:sp>
        <p:nvSpPr>
          <p:cNvPr id="6" name="Freeform 6"/>
          <p:cNvSpPr/>
          <p:nvPr/>
        </p:nvSpPr>
        <p:spPr>
          <a:xfrm>
            <a:off x="14227734" y="4701649"/>
            <a:ext cx="3829197" cy="5352325"/>
          </a:xfrm>
          <a:custGeom>
            <a:avLst/>
            <a:gdLst/>
            <a:ahLst/>
            <a:cxnLst/>
            <a:rect l="l" t="t" r="r" b="b"/>
            <a:pathLst>
              <a:path w="3829197" h="5352325">
                <a:moveTo>
                  <a:pt x="0" y="0"/>
                </a:moveTo>
                <a:lnTo>
                  <a:pt x="3829197" y="0"/>
                </a:lnTo>
                <a:lnTo>
                  <a:pt x="3829197" y="5352325"/>
                </a:lnTo>
                <a:lnTo>
                  <a:pt x="0" y="5352325"/>
                </a:lnTo>
                <a:lnTo>
                  <a:pt x="0" y="0"/>
                </a:lnTo>
                <a:close/>
              </a:path>
            </a:pathLst>
          </a:custGeom>
          <a:blipFill>
            <a:blip r:embed="rId3"/>
            <a:stretch>
              <a:fillRect l="-109665"/>
            </a:stretch>
          </a:blipFill>
          <a:ln w="66675" cap="sq">
            <a:solidFill>
              <a:srgbClr val="F2F4F5"/>
            </a:solidFill>
            <a:prstDash val="solid"/>
            <a:miter/>
          </a:ln>
        </p:spPr>
        <p:txBody>
          <a:bodyPr/>
          <a:lstStyle/>
          <a:p>
            <a:endParaRPr lang="en-US"/>
          </a:p>
        </p:txBody>
      </p:sp>
      <p:sp>
        <p:nvSpPr>
          <p:cNvPr id="7" name="Freeform 7"/>
          <p:cNvSpPr/>
          <p:nvPr/>
        </p:nvSpPr>
        <p:spPr>
          <a:xfrm>
            <a:off x="9155102" y="239487"/>
            <a:ext cx="8901829" cy="4271025"/>
          </a:xfrm>
          <a:custGeom>
            <a:avLst/>
            <a:gdLst/>
            <a:ahLst/>
            <a:cxnLst/>
            <a:rect l="l" t="t" r="r" b="b"/>
            <a:pathLst>
              <a:path w="8901829" h="4271025">
                <a:moveTo>
                  <a:pt x="0" y="0"/>
                </a:moveTo>
                <a:lnTo>
                  <a:pt x="8901829" y="0"/>
                </a:lnTo>
                <a:lnTo>
                  <a:pt x="8901829" y="4271025"/>
                </a:lnTo>
                <a:lnTo>
                  <a:pt x="0" y="4271025"/>
                </a:lnTo>
                <a:lnTo>
                  <a:pt x="0" y="0"/>
                </a:lnTo>
                <a:close/>
              </a:path>
            </a:pathLst>
          </a:custGeom>
          <a:blipFill>
            <a:blip r:embed="rId4"/>
            <a:stretch>
              <a:fillRect t="-19474" b="-19474"/>
            </a:stretch>
          </a:blipFill>
          <a:ln w="66675" cap="sq">
            <a:solidFill>
              <a:srgbClr val="F2F4F5"/>
            </a:solidFill>
            <a:prstDash val="solid"/>
            <a:miter/>
          </a:ln>
        </p:spPr>
        <p:txBody>
          <a:bodyPr/>
          <a:lstStyle/>
          <a:p>
            <a:endParaRPr lang="en-US"/>
          </a:p>
        </p:txBody>
      </p:sp>
      <p:sp>
        <p:nvSpPr>
          <p:cNvPr id="8" name="Freeform 8"/>
          <p:cNvSpPr/>
          <p:nvPr/>
        </p:nvSpPr>
        <p:spPr>
          <a:xfrm>
            <a:off x="9155102" y="4701649"/>
            <a:ext cx="4856924" cy="5352325"/>
          </a:xfrm>
          <a:custGeom>
            <a:avLst/>
            <a:gdLst/>
            <a:ahLst/>
            <a:cxnLst/>
            <a:rect l="l" t="t" r="r" b="b"/>
            <a:pathLst>
              <a:path w="4856924" h="5352325">
                <a:moveTo>
                  <a:pt x="0" y="0"/>
                </a:moveTo>
                <a:lnTo>
                  <a:pt x="4856924" y="0"/>
                </a:lnTo>
                <a:lnTo>
                  <a:pt x="4856924" y="5352325"/>
                </a:lnTo>
                <a:lnTo>
                  <a:pt x="0" y="5352325"/>
                </a:lnTo>
                <a:lnTo>
                  <a:pt x="0" y="0"/>
                </a:lnTo>
                <a:close/>
              </a:path>
            </a:pathLst>
          </a:custGeom>
          <a:blipFill>
            <a:blip r:embed="rId5"/>
            <a:stretch>
              <a:fillRect l="-32649" r="-32649"/>
            </a:stretch>
          </a:blipFill>
          <a:ln w="66675" cap="sq">
            <a:solidFill>
              <a:srgbClr val="F2F4F5"/>
            </a:solidFill>
            <a:prstDash val="solid"/>
            <a:miter/>
          </a:ln>
        </p:spPr>
        <p:txBody>
          <a:bodyPr/>
          <a:lstStyle/>
          <a:p>
            <a:endParaRPr lang="en-US"/>
          </a:p>
        </p:txBody>
      </p:sp>
      <p:sp>
        <p:nvSpPr>
          <p:cNvPr id="9" name="Freeform 9"/>
          <p:cNvSpPr/>
          <p:nvPr/>
        </p:nvSpPr>
        <p:spPr>
          <a:xfrm>
            <a:off x="177372" y="2273948"/>
            <a:ext cx="5396453" cy="4032918"/>
          </a:xfrm>
          <a:custGeom>
            <a:avLst/>
            <a:gdLst/>
            <a:ahLst/>
            <a:cxnLst/>
            <a:rect l="l" t="t" r="r" b="b"/>
            <a:pathLst>
              <a:path w="5396453" h="4032918">
                <a:moveTo>
                  <a:pt x="0" y="0"/>
                </a:moveTo>
                <a:lnTo>
                  <a:pt x="5396453" y="0"/>
                </a:lnTo>
                <a:lnTo>
                  <a:pt x="5396453" y="4032919"/>
                </a:lnTo>
                <a:lnTo>
                  <a:pt x="0" y="4032919"/>
                </a:lnTo>
                <a:lnTo>
                  <a:pt x="0" y="0"/>
                </a:lnTo>
                <a:close/>
              </a:path>
            </a:pathLst>
          </a:custGeom>
          <a:blipFill>
            <a:blip r:embed="rId6"/>
            <a:stretch>
              <a:fillRect l="-7116" t="-1902" r="-7116"/>
            </a:stretch>
          </a:blipFill>
        </p:spPr>
        <p:txBody>
          <a:bodyPr/>
          <a:lstStyle/>
          <a:p>
            <a:endParaRPr lang="en-US"/>
          </a:p>
        </p:txBody>
      </p:sp>
      <p:sp>
        <p:nvSpPr>
          <p:cNvPr id="10" name="Freeform 10"/>
          <p:cNvSpPr/>
          <p:nvPr/>
        </p:nvSpPr>
        <p:spPr>
          <a:xfrm>
            <a:off x="177372" y="6525942"/>
            <a:ext cx="8758655" cy="3528032"/>
          </a:xfrm>
          <a:custGeom>
            <a:avLst/>
            <a:gdLst/>
            <a:ahLst/>
            <a:cxnLst/>
            <a:rect l="l" t="t" r="r" b="b"/>
            <a:pathLst>
              <a:path w="8758655" h="3528032">
                <a:moveTo>
                  <a:pt x="0" y="0"/>
                </a:moveTo>
                <a:lnTo>
                  <a:pt x="8758655" y="0"/>
                </a:lnTo>
                <a:lnTo>
                  <a:pt x="8758655" y="3528032"/>
                </a:lnTo>
                <a:lnTo>
                  <a:pt x="0" y="3528032"/>
                </a:lnTo>
                <a:lnTo>
                  <a:pt x="0" y="0"/>
                </a:lnTo>
                <a:close/>
              </a:path>
            </a:pathLst>
          </a:custGeom>
          <a:blipFill>
            <a:blip r:embed="rId7"/>
            <a:stretch>
              <a:fillRect t="-25489" b="-46533"/>
            </a:stretch>
          </a:blipFill>
        </p:spPr>
        <p:txBody>
          <a:bodyPr/>
          <a:lstStyle/>
          <a:p>
            <a:endParaRPr lang="en-US"/>
          </a:p>
        </p:txBody>
      </p:sp>
      <p:grpSp>
        <p:nvGrpSpPr>
          <p:cNvPr id="11" name="Group 11"/>
          <p:cNvGrpSpPr/>
          <p:nvPr/>
        </p:nvGrpSpPr>
        <p:grpSpPr>
          <a:xfrm>
            <a:off x="13985680" y="331827"/>
            <a:ext cx="3472254" cy="1579939"/>
            <a:chOff x="0" y="0"/>
            <a:chExt cx="1945489" cy="885233"/>
          </a:xfrm>
        </p:grpSpPr>
        <p:sp>
          <p:nvSpPr>
            <p:cNvPr id="12" name="Freeform 12"/>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3" name="TextBox 13"/>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4" name="Freeform 14"/>
          <p:cNvSpPr/>
          <p:nvPr/>
        </p:nvSpPr>
        <p:spPr>
          <a:xfrm>
            <a:off x="13985680" y="606519"/>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8"/>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143805" y="3984773"/>
            <a:ext cx="11083591" cy="1974554"/>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a:rPr>
              <a:t>THANK YOU!</a:t>
            </a:r>
          </a:p>
        </p:txBody>
      </p:sp>
      <p:sp>
        <p:nvSpPr>
          <p:cNvPr id="3" name="Freeform 3"/>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13484992" y="6666694"/>
            <a:ext cx="1001376" cy="926231"/>
            <a:chOff x="0" y="0"/>
            <a:chExt cx="263737" cy="243946"/>
          </a:xfrm>
        </p:grpSpPr>
        <p:sp>
          <p:nvSpPr>
            <p:cNvPr id="4" name="Freeform 4"/>
            <p:cNvSpPr/>
            <p:nvPr/>
          </p:nvSpPr>
          <p:spPr>
            <a:xfrm>
              <a:off x="0" y="0"/>
              <a:ext cx="263737" cy="243946"/>
            </a:xfrm>
            <a:custGeom>
              <a:avLst/>
              <a:gdLst/>
              <a:ahLst/>
              <a:cxnLst/>
              <a:rect l="l" t="t" r="r" b="b"/>
              <a:pathLst>
                <a:path w="263737" h="243946">
                  <a:moveTo>
                    <a:pt x="61850" y="0"/>
                  </a:moveTo>
                  <a:lnTo>
                    <a:pt x="201887" y="0"/>
                  </a:lnTo>
                  <a:cubicBezTo>
                    <a:pt x="236046" y="0"/>
                    <a:pt x="263737" y="27691"/>
                    <a:pt x="263737" y="61850"/>
                  </a:cubicBezTo>
                  <a:lnTo>
                    <a:pt x="263737" y="182096"/>
                  </a:lnTo>
                  <a:cubicBezTo>
                    <a:pt x="263737" y="216254"/>
                    <a:pt x="236046" y="243946"/>
                    <a:pt x="201887" y="243946"/>
                  </a:cubicBezTo>
                  <a:lnTo>
                    <a:pt x="61850" y="243946"/>
                  </a:lnTo>
                  <a:cubicBezTo>
                    <a:pt x="27691" y="243946"/>
                    <a:pt x="0" y="216254"/>
                    <a:pt x="0" y="182096"/>
                  </a:cubicBezTo>
                  <a:lnTo>
                    <a:pt x="0" y="61850"/>
                  </a:lnTo>
                  <a:cubicBezTo>
                    <a:pt x="0" y="27691"/>
                    <a:pt x="27691" y="0"/>
                    <a:pt x="61850" y="0"/>
                  </a:cubicBezTo>
                  <a:close/>
                </a:path>
              </a:pathLst>
            </a:custGeom>
            <a:solidFill>
              <a:srgbClr val="FFFFFF"/>
            </a:solidFill>
          </p:spPr>
          <p:txBody>
            <a:bodyPr/>
            <a:lstStyle/>
            <a:p>
              <a:endParaRPr lang="en-US"/>
            </a:p>
          </p:txBody>
        </p:sp>
        <p:sp>
          <p:nvSpPr>
            <p:cNvPr id="5" name="TextBox 5"/>
            <p:cNvSpPr txBox="1"/>
            <p:nvPr/>
          </p:nvSpPr>
          <p:spPr>
            <a:xfrm>
              <a:off x="0" y="-66675"/>
              <a:ext cx="263737" cy="310621"/>
            </a:xfrm>
            <a:prstGeom prst="rect">
              <a:avLst/>
            </a:prstGeom>
          </p:spPr>
          <p:txBody>
            <a:bodyPr lIns="50800" tIns="50800" rIns="50800" bIns="50800" rtlCol="0" anchor="t"/>
            <a:lstStyle/>
            <a:p>
              <a:pPr marL="0" lvl="0" indent="0" algn="ctr">
                <a:lnSpc>
                  <a:spcPts val="4114"/>
                </a:lnSpc>
                <a:spcBef>
                  <a:spcPct val="0"/>
                </a:spcBef>
              </a:pPr>
              <a:endParaRPr/>
            </a:p>
          </p:txBody>
        </p:sp>
      </p:grpSp>
      <p:sp>
        <p:nvSpPr>
          <p:cNvPr id="6" name="Freeform 6"/>
          <p:cNvSpPr/>
          <p:nvPr/>
        </p:nvSpPr>
        <p:spPr>
          <a:xfrm rot="2925483">
            <a:off x="11972949" y="2238599"/>
            <a:ext cx="14315978" cy="6188200"/>
          </a:xfrm>
          <a:custGeom>
            <a:avLst/>
            <a:gdLst/>
            <a:ahLst/>
            <a:cxnLst/>
            <a:rect l="l" t="t" r="r" b="b"/>
            <a:pathLst>
              <a:path w="14315978" h="6188200">
                <a:moveTo>
                  <a:pt x="0" y="0"/>
                </a:moveTo>
                <a:lnTo>
                  <a:pt x="14315978" y="0"/>
                </a:lnTo>
                <a:lnTo>
                  <a:pt x="14315978" y="6188200"/>
                </a:lnTo>
                <a:lnTo>
                  <a:pt x="0" y="6188200"/>
                </a:lnTo>
                <a:lnTo>
                  <a:pt x="0" y="0"/>
                </a:lnTo>
                <a:close/>
              </a:path>
            </a:pathLst>
          </a:custGeom>
          <a:blipFill>
            <a:blip r:embed="rId2"/>
            <a:stretch>
              <a:fillRect l="-59843" r="-59021"/>
            </a:stretch>
          </a:blipFill>
        </p:spPr>
        <p:txBody>
          <a:bodyPr/>
          <a:lstStyle/>
          <a:p>
            <a:endParaRPr lang="en-US"/>
          </a:p>
        </p:txBody>
      </p:sp>
      <p:sp>
        <p:nvSpPr>
          <p:cNvPr id="7" name="TextBox 7"/>
          <p:cNvSpPr txBox="1"/>
          <p:nvPr/>
        </p:nvSpPr>
        <p:spPr>
          <a:xfrm>
            <a:off x="1504786" y="4273698"/>
            <a:ext cx="12480894" cy="4652642"/>
          </a:xfrm>
          <a:prstGeom prst="rect">
            <a:avLst/>
          </a:prstGeom>
        </p:spPr>
        <p:txBody>
          <a:bodyPr lIns="0" tIns="0" rIns="0" bIns="0" rtlCol="0" anchor="t">
            <a:spAutoFit/>
          </a:bodyPr>
          <a:lstStyle/>
          <a:p>
            <a:pPr marL="474988" lvl="1" indent="-237494" algn="l">
              <a:lnSpc>
                <a:spcPts val="4180"/>
              </a:lnSpc>
              <a:buFont typeface="Arial"/>
              <a:buChar char="•"/>
            </a:pPr>
            <a:r>
              <a:rPr lang="en-US" sz="2200" spc="215">
                <a:solidFill>
                  <a:srgbClr val="040506"/>
                </a:solidFill>
                <a:latin typeface="Open Sauce Bold"/>
              </a:rPr>
              <a:t>Established in the year 2011</a:t>
            </a:r>
          </a:p>
          <a:p>
            <a:pPr marL="474988" lvl="1" indent="-237494" algn="l">
              <a:lnSpc>
                <a:spcPts val="4180"/>
              </a:lnSpc>
              <a:buFont typeface="Arial"/>
              <a:buChar char="•"/>
            </a:pPr>
            <a:r>
              <a:rPr lang="en-US" sz="2200" spc="215">
                <a:solidFill>
                  <a:srgbClr val="040506"/>
                </a:solidFill>
                <a:latin typeface="Open Sauce Bold"/>
              </a:rPr>
              <a:t>Now the library occupies 35000 sq. feet on two floors.</a:t>
            </a:r>
          </a:p>
          <a:p>
            <a:pPr marL="474988" lvl="1" indent="-237494" algn="l">
              <a:lnSpc>
                <a:spcPts val="4180"/>
              </a:lnSpc>
              <a:buFont typeface="Arial"/>
              <a:buChar char="•"/>
            </a:pPr>
            <a:r>
              <a:rPr lang="en-US" sz="2200" spc="215">
                <a:solidFill>
                  <a:srgbClr val="040506"/>
                </a:solidFill>
                <a:latin typeface="Open Sauce Bold"/>
              </a:rPr>
              <a:t>Monday-Sunday: 9:00 A.M. – 12:00 A.M.</a:t>
            </a:r>
          </a:p>
          <a:p>
            <a:pPr marL="474988" lvl="1" indent="-237494" algn="l">
              <a:lnSpc>
                <a:spcPts val="4180"/>
              </a:lnSpc>
              <a:buFont typeface="Arial"/>
              <a:buChar char="•"/>
            </a:pPr>
            <a:r>
              <a:rPr lang="en-US" sz="2200" spc="215">
                <a:solidFill>
                  <a:srgbClr val="040506"/>
                </a:solidFill>
                <a:latin typeface="Open Sauce Bold"/>
              </a:rPr>
              <a:t>Library Study Room Open 24X7.</a:t>
            </a:r>
          </a:p>
          <a:p>
            <a:pPr marL="474988" lvl="1" indent="-237494" algn="l">
              <a:lnSpc>
                <a:spcPts val="4180"/>
              </a:lnSpc>
              <a:buFont typeface="Arial"/>
              <a:buChar char="•"/>
            </a:pPr>
            <a:r>
              <a:rPr lang="en-US" sz="2200" spc="215">
                <a:solidFill>
                  <a:srgbClr val="040506"/>
                </a:solidFill>
                <a:latin typeface="Open Sauce Bold"/>
              </a:rPr>
              <a:t>Following Anglo-American Cataloguing Rules-2.</a:t>
            </a:r>
          </a:p>
          <a:p>
            <a:pPr marL="474988" lvl="1" indent="-237494" algn="l">
              <a:lnSpc>
                <a:spcPts val="4180"/>
              </a:lnSpc>
              <a:buFont typeface="Arial"/>
              <a:buChar char="•"/>
            </a:pPr>
            <a:r>
              <a:rPr lang="en-US" sz="2200" spc="215">
                <a:solidFill>
                  <a:srgbClr val="040506"/>
                </a:solidFill>
                <a:latin typeface="Open Sauce Bold"/>
              </a:rPr>
              <a:t>Classification System- Dewey Decimal Classification.</a:t>
            </a:r>
          </a:p>
          <a:p>
            <a:pPr marL="474988" lvl="1" indent="-237494" algn="l">
              <a:lnSpc>
                <a:spcPts val="4180"/>
              </a:lnSpc>
              <a:buFont typeface="Arial"/>
              <a:buChar char="•"/>
            </a:pPr>
            <a:r>
              <a:rPr lang="en-US" sz="2200" spc="215">
                <a:solidFill>
                  <a:srgbClr val="040506"/>
                </a:solidFill>
                <a:latin typeface="Open Sauce Bold"/>
              </a:rPr>
              <a:t>Name of the LMS software – KOHA</a:t>
            </a:r>
          </a:p>
          <a:p>
            <a:pPr marL="474988" lvl="1" indent="-237494" algn="l">
              <a:lnSpc>
                <a:spcPts val="4180"/>
              </a:lnSpc>
              <a:buFont typeface="Arial"/>
              <a:buChar char="•"/>
            </a:pPr>
            <a:r>
              <a:rPr lang="en-US" sz="2200" spc="215">
                <a:solidFill>
                  <a:srgbClr val="040506"/>
                </a:solidFill>
                <a:latin typeface="Open Sauce Bold"/>
              </a:rPr>
              <a:t>Digital Library Software - DSpace</a:t>
            </a:r>
          </a:p>
          <a:p>
            <a:pPr algn="l">
              <a:lnSpc>
                <a:spcPts val="4180"/>
              </a:lnSpc>
            </a:pPr>
            <a:endParaRPr lang="en-US" sz="2200" spc="215">
              <a:solidFill>
                <a:srgbClr val="040506"/>
              </a:solidFill>
              <a:latin typeface="Open Sauce Bold"/>
            </a:endParaRPr>
          </a:p>
        </p:txBody>
      </p:sp>
      <p:grpSp>
        <p:nvGrpSpPr>
          <p:cNvPr id="8" name="Group 8"/>
          <p:cNvGrpSpPr>
            <a:grpSpLocks noChangeAspect="1"/>
          </p:cNvGrpSpPr>
          <p:nvPr/>
        </p:nvGrpSpPr>
        <p:grpSpPr>
          <a:xfrm>
            <a:off x="9712851" y="-131220"/>
            <a:ext cx="9864138" cy="11097155"/>
            <a:chOff x="0" y="0"/>
            <a:chExt cx="5370413" cy="6041715"/>
          </a:xfrm>
        </p:grpSpPr>
        <p:sp>
          <p:nvSpPr>
            <p:cNvPr id="9" name="Freeform 9"/>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000000"/>
            </a:solidFill>
          </p:spPr>
          <p:txBody>
            <a:bodyPr/>
            <a:lstStyle/>
            <a:p>
              <a:endParaRPr lang="en-US"/>
            </a:p>
          </p:txBody>
        </p:sp>
        <p:sp>
          <p:nvSpPr>
            <p:cNvPr id="10" name="Freeform 10"/>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blipFill>
              <a:blip r:embed="rId3"/>
              <a:stretch>
                <a:fillRect l="-34314" r="-34314"/>
              </a:stretch>
            </a:blipFill>
          </p:spPr>
          <p:txBody>
            <a:bodyPr/>
            <a:lstStyle/>
            <a:p>
              <a:endParaRPr lang="en-US"/>
            </a:p>
          </p:txBody>
        </p:sp>
      </p:grpSp>
      <p:grpSp>
        <p:nvGrpSpPr>
          <p:cNvPr id="11" name="Group 11"/>
          <p:cNvGrpSpPr/>
          <p:nvPr/>
        </p:nvGrpSpPr>
        <p:grpSpPr>
          <a:xfrm>
            <a:off x="12085550" y="-131220"/>
            <a:ext cx="9534019" cy="1112295"/>
            <a:chOff x="0" y="0"/>
            <a:chExt cx="1876002" cy="218865"/>
          </a:xfrm>
        </p:grpSpPr>
        <p:sp>
          <p:nvSpPr>
            <p:cNvPr id="12" name="Freeform 12"/>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13" name="TextBox 13"/>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4" name="Group 14"/>
          <p:cNvGrpSpPr/>
          <p:nvPr/>
        </p:nvGrpSpPr>
        <p:grpSpPr>
          <a:xfrm>
            <a:off x="-5915893" y="1028700"/>
            <a:ext cx="18710116" cy="2258023"/>
            <a:chOff x="0" y="0"/>
            <a:chExt cx="1813533" cy="218865"/>
          </a:xfrm>
        </p:grpSpPr>
        <p:sp>
          <p:nvSpPr>
            <p:cNvPr id="15" name="Freeform 15"/>
            <p:cNvSpPr/>
            <p:nvPr/>
          </p:nvSpPr>
          <p:spPr>
            <a:xfrm>
              <a:off x="0" y="0"/>
              <a:ext cx="1813533" cy="218865"/>
            </a:xfrm>
            <a:custGeom>
              <a:avLst/>
              <a:gdLst/>
              <a:ahLst/>
              <a:cxnLst/>
              <a:rect l="l" t="t" r="r" b="b"/>
              <a:pathLst>
                <a:path w="1813533" h="218865">
                  <a:moveTo>
                    <a:pt x="1610333" y="0"/>
                  </a:moveTo>
                  <a:lnTo>
                    <a:pt x="0" y="0"/>
                  </a:lnTo>
                  <a:lnTo>
                    <a:pt x="203200" y="218865"/>
                  </a:lnTo>
                  <a:lnTo>
                    <a:pt x="1813533" y="218865"/>
                  </a:lnTo>
                  <a:lnTo>
                    <a:pt x="1610333"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16" name="TextBox 16"/>
            <p:cNvSpPr txBox="1"/>
            <p:nvPr/>
          </p:nvSpPr>
          <p:spPr>
            <a:xfrm>
              <a:off x="101600" y="-19050"/>
              <a:ext cx="1610333"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7" name="Group 17"/>
          <p:cNvGrpSpPr/>
          <p:nvPr/>
        </p:nvGrpSpPr>
        <p:grpSpPr>
          <a:xfrm>
            <a:off x="916860" y="3148979"/>
            <a:ext cx="5689104" cy="275488"/>
            <a:chOff x="0" y="0"/>
            <a:chExt cx="4519796" cy="218865"/>
          </a:xfrm>
        </p:grpSpPr>
        <p:sp>
          <p:nvSpPr>
            <p:cNvPr id="18" name="Freeform 18"/>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9" name="TextBox 19"/>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0" name="TextBox 20"/>
          <p:cNvSpPr txBox="1"/>
          <p:nvPr/>
        </p:nvSpPr>
        <p:spPr>
          <a:xfrm>
            <a:off x="-1079887" y="1610907"/>
            <a:ext cx="12916485" cy="815441"/>
          </a:xfrm>
          <a:prstGeom prst="rect">
            <a:avLst/>
          </a:prstGeom>
        </p:spPr>
        <p:txBody>
          <a:bodyPr lIns="0" tIns="0" rIns="0" bIns="0" rtlCol="0" anchor="t">
            <a:spAutoFit/>
          </a:bodyPr>
          <a:lstStyle/>
          <a:p>
            <a:pPr marL="0" lvl="0" indent="0" algn="ctr">
              <a:lnSpc>
                <a:spcPts val="6548"/>
              </a:lnSpc>
              <a:spcBef>
                <a:spcPct val="0"/>
              </a:spcBef>
            </a:pPr>
            <a:r>
              <a:rPr lang="en-US" sz="4745" u="sng" spc="37">
                <a:solidFill>
                  <a:srgbClr val="FFFFFF"/>
                </a:solidFill>
                <a:latin typeface="Archivo Black"/>
              </a:rPr>
              <a:t>ABOUT US</a:t>
            </a:r>
          </a:p>
        </p:txBody>
      </p:sp>
      <p:grpSp>
        <p:nvGrpSpPr>
          <p:cNvPr id="21" name="Group 21"/>
          <p:cNvGrpSpPr/>
          <p:nvPr/>
        </p:nvGrpSpPr>
        <p:grpSpPr>
          <a:xfrm>
            <a:off x="13985680" y="577773"/>
            <a:ext cx="3472254" cy="1579939"/>
            <a:chOff x="0" y="0"/>
            <a:chExt cx="1945489" cy="885233"/>
          </a:xfrm>
        </p:grpSpPr>
        <p:sp>
          <p:nvSpPr>
            <p:cNvPr id="22" name="Freeform 22"/>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23" name="TextBox 23"/>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24" name="Freeform 24"/>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4"/>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13836" y="1028700"/>
            <a:ext cx="19354610" cy="2258023"/>
            <a:chOff x="0" y="0"/>
            <a:chExt cx="1876002" cy="218865"/>
          </a:xfrm>
        </p:grpSpPr>
        <p:sp>
          <p:nvSpPr>
            <p:cNvPr id="3" name="Freeform 3"/>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4" name="TextBox 4"/>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916860" y="3148979"/>
            <a:ext cx="5689104" cy="275488"/>
            <a:chOff x="0" y="0"/>
            <a:chExt cx="4519796" cy="218865"/>
          </a:xfrm>
        </p:grpSpPr>
        <p:sp>
          <p:nvSpPr>
            <p:cNvPr id="6" name="Freeform 6"/>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7" name="TextBox 7"/>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8" name="Group 8"/>
          <p:cNvGrpSpPr/>
          <p:nvPr/>
        </p:nvGrpSpPr>
        <p:grpSpPr>
          <a:xfrm>
            <a:off x="12085550" y="-131220"/>
            <a:ext cx="9534019" cy="1112295"/>
            <a:chOff x="0" y="0"/>
            <a:chExt cx="1876002" cy="218865"/>
          </a:xfrm>
        </p:grpSpPr>
        <p:sp>
          <p:nvSpPr>
            <p:cNvPr id="9" name="Freeform 9"/>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10" name="TextBox 10"/>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1" name="AutoShape 11"/>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a:p>
        </p:txBody>
      </p:sp>
      <p:sp>
        <p:nvSpPr>
          <p:cNvPr id="12" name="Freeform 12"/>
          <p:cNvSpPr/>
          <p:nvPr/>
        </p:nvSpPr>
        <p:spPr>
          <a:xfrm>
            <a:off x="11493961" y="4476163"/>
            <a:ext cx="5007118" cy="3235885"/>
          </a:xfrm>
          <a:custGeom>
            <a:avLst/>
            <a:gdLst/>
            <a:ahLst/>
            <a:cxnLst/>
            <a:rect l="l" t="t" r="r" b="b"/>
            <a:pathLst>
              <a:path w="5007118" h="3235885">
                <a:moveTo>
                  <a:pt x="0" y="0"/>
                </a:moveTo>
                <a:lnTo>
                  <a:pt x="5007118" y="0"/>
                </a:lnTo>
                <a:lnTo>
                  <a:pt x="5007118" y="3235885"/>
                </a:lnTo>
                <a:lnTo>
                  <a:pt x="0" y="3235885"/>
                </a:lnTo>
                <a:lnTo>
                  <a:pt x="0" y="0"/>
                </a:lnTo>
                <a:close/>
              </a:path>
            </a:pathLst>
          </a:custGeom>
          <a:blipFill>
            <a:blip r:embed="rId2"/>
            <a:stretch>
              <a:fillRect t="-11188"/>
            </a:stretch>
          </a:blipFill>
          <a:ln cap="sq">
            <a:noFill/>
            <a:prstDash val="solid"/>
            <a:miter/>
          </a:ln>
        </p:spPr>
        <p:txBody>
          <a:bodyPr/>
          <a:lstStyle/>
          <a:p>
            <a:endParaRPr lang="en-US"/>
          </a:p>
        </p:txBody>
      </p:sp>
      <p:sp>
        <p:nvSpPr>
          <p:cNvPr id="13" name="TextBox 13"/>
          <p:cNvSpPr txBox="1"/>
          <p:nvPr/>
        </p:nvSpPr>
        <p:spPr>
          <a:xfrm>
            <a:off x="147721" y="1703592"/>
            <a:ext cx="12916485" cy="815441"/>
          </a:xfrm>
          <a:prstGeom prst="rect">
            <a:avLst/>
          </a:prstGeom>
        </p:spPr>
        <p:txBody>
          <a:bodyPr lIns="0" tIns="0" rIns="0" bIns="0" rtlCol="0" anchor="t">
            <a:spAutoFit/>
          </a:bodyPr>
          <a:lstStyle/>
          <a:p>
            <a:pPr marL="0" lvl="0" indent="0" algn="ctr">
              <a:lnSpc>
                <a:spcPts val="6548"/>
              </a:lnSpc>
              <a:spcBef>
                <a:spcPct val="0"/>
              </a:spcBef>
            </a:pPr>
            <a:r>
              <a:rPr lang="en-US" sz="4745" u="sng" spc="37">
                <a:solidFill>
                  <a:srgbClr val="FFFFFF"/>
                </a:solidFill>
                <a:latin typeface="Archivo Black"/>
              </a:rPr>
              <a:t>SNIOE LIBRARY VISION &amp; MISSION</a:t>
            </a:r>
          </a:p>
        </p:txBody>
      </p:sp>
      <p:grpSp>
        <p:nvGrpSpPr>
          <p:cNvPr id="14" name="Group 14"/>
          <p:cNvGrpSpPr/>
          <p:nvPr/>
        </p:nvGrpSpPr>
        <p:grpSpPr>
          <a:xfrm>
            <a:off x="13484992" y="6666694"/>
            <a:ext cx="1001376" cy="926231"/>
            <a:chOff x="0" y="0"/>
            <a:chExt cx="263737" cy="243946"/>
          </a:xfrm>
        </p:grpSpPr>
        <p:sp>
          <p:nvSpPr>
            <p:cNvPr id="15" name="Freeform 15"/>
            <p:cNvSpPr/>
            <p:nvPr/>
          </p:nvSpPr>
          <p:spPr>
            <a:xfrm>
              <a:off x="0" y="0"/>
              <a:ext cx="263737" cy="243946"/>
            </a:xfrm>
            <a:custGeom>
              <a:avLst/>
              <a:gdLst/>
              <a:ahLst/>
              <a:cxnLst/>
              <a:rect l="l" t="t" r="r" b="b"/>
              <a:pathLst>
                <a:path w="263737" h="243946">
                  <a:moveTo>
                    <a:pt x="61850" y="0"/>
                  </a:moveTo>
                  <a:lnTo>
                    <a:pt x="201887" y="0"/>
                  </a:lnTo>
                  <a:cubicBezTo>
                    <a:pt x="236046" y="0"/>
                    <a:pt x="263737" y="27691"/>
                    <a:pt x="263737" y="61850"/>
                  </a:cubicBezTo>
                  <a:lnTo>
                    <a:pt x="263737" y="182096"/>
                  </a:lnTo>
                  <a:cubicBezTo>
                    <a:pt x="263737" y="216254"/>
                    <a:pt x="236046" y="243946"/>
                    <a:pt x="201887" y="243946"/>
                  </a:cubicBezTo>
                  <a:lnTo>
                    <a:pt x="61850" y="243946"/>
                  </a:lnTo>
                  <a:cubicBezTo>
                    <a:pt x="27691" y="243946"/>
                    <a:pt x="0" y="216254"/>
                    <a:pt x="0" y="182096"/>
                  </a:cubicBezTo>
                  <a:lnTo>
                    <a:pt x="0" y="61850"/>
                  </a:lnTo>
                  <a:cubicBezTo>
                    <a:pt x="0" y="27691"/>
                    <a:pt x="27691" y="0"/>
                    <a:pt x="61850" y="0"/>
                  </a:cubicBezTo>
                  <a:close/>
                </a:path>
              </a:pathLst>
            </a:custGeom>
            <a:solidFill>
              <a:srgbClr val="FFFFFF"/>
            </a:solidFill>
          </p:spPr>
          <p:txBody>
            <a:bodyPr/>
            <a:lstStyle/>
            <a:p>
              <a:endParaRPr lang="en-US"/>
            </a:p>
          </p:txBody>
        </p:sp>
        <p:sp>
          <p:nvSpPr>
            <p:cNvPr id="16" name="TextBox 16"/>
            <p:cNvSpPr txBox="1"/>
            <p:nvPr/>
          </p:nvSpPr>
          <p:spPr>
            <a:xfrm>
              <a:off x="0" y="-66675"/>
              <a:ext cx="263737" cy="310621"/>
            </a:xfrm>
            <a:prstGeom prst="rect">
              <a:avLst/>
            </a:prstGeom>
          </p:spPr>
          <p:txBody>
            <a:bodyPr lIns="50800" tIns="50800" rIns="50800" bIns="50800" rtlCol="0" anchor="t"/>
            <a:lstStyle/>
            <a:p>
              <a:pPr marL="0" lvl="0" indent="0" algn="ctr">
                <a:lnSpc>
                  <a:spcPts val="4114"/>
                </a:lnSpc>
                <a:spcBef>
                  <a:spcPct val="0"/>
                </a:spcBef>
              </a:pPr>
              <a:endParaRPr/>
            </a:p>
          </p:txBody>
        </p:sp>
      </p:grpSp>
      <p:sp>
        <p:nvSpPr>
          <p:cNvPr id="17" name="TextBox 17"/>
          <p:cNvSpPr txBox="1"/>
          <p:nvPr/>
        </p:nvSpPr>
        <p:spPr>
          <a:xfrm>
            <a:off x="916860" y="3995967"/>
            <a:ext cx="9554952" cy="4888230"/>
          </a:xfrm>
          <a:prstGeom prst="rect">
            <a:avLst/>
          </a:prstGeom>
        </p:spPr>
        <p:txBody>
          <a:bodyPr lIns="0" tIns="0" rIns="0" bIns="0" rtlCol="0" anchor="t">
            <a:spAutoFit/>
          </a:bodyPr>
          <a:lstStyle/>
          <a:p>
            <a:pPr marL="474979" lvl="1" indent="-237490" algn="just">
              <a:lnSpc>
                <a:spcPts val="3299"/>
              </a:lnSpc>
              <a:buFont typeface="Arial"/>
              <a:buChar char="•"/>
            </a:pPr>
            <a:r>
              <a:rPr lang="en-US" sz="2199">
                <a:solidFill>
                  <a:srgbClr val="040506"/>
                </a:solidFill>
                <a:latin typeface="Open Sauce"/>
              </a:rPr>
              <a:t>SNIoE library is an excellent, modern knowledge resource center to disseminate the latest information for teaching, learning, and research of the University's diverse community by providing modern library and information services.</a:t>
            </a:r>
          </a:p>
          <a:p>
            <a:pPr algn="just">
              <a:lnSpc>
                <a:spcPts val="3299"/>
              </a:lnSpc>
            </a:pPr>
            <a:endParaRPr lang="en-US" sz="2199">
              <a:solidFill>
                <a:srgbClr val="040506"/>
              </a:solidFill>
              <a:latin typeface="Open Sauce"/>
            </a:endParaRPr>
          </a:p>
          <a:p>
            <a:pPr marL="474979" lvl="1" indent="-237490" algn="just">
              <a:lnSpc>
                <a:spcPts val="3299"/>
              </a:lnSpc>
              <a:buFont typeface="Arial"/>
              <a:buChar char="•"/>
            </a:pPr>
            <a:r>
              <a:rPr lang="en-US" sz="2199">
                <a:solidFill>
                  <a:srgbClr val="040506"/>
                </a:solidFill>
                <a:latin typeface="Open Sauce"/>
              </a:rPr>
              <a:t>Maintain effective national and international resource-sharing network relations towards disseminating more value-added information services to the University community within the library budget limits.</a:t>
            </a:r>
          </a:p>
          <a:p>
            <a:pPr algn="just">
              <a:lnSpc>
                <a:spcPts val="3299"/>
              </a:lnSpc>
            </a:pPr>
            <a:endParaRPr lang="en-US" sz="2199">
              <a:solidFill>
                <a:srgbClr val="040506"/>
              </a:solidFill>
              <a:latin typeface="Open Sauce"/>
            </a:endParaRPr>
          </a:p>
          <a:p>
            <a:pPr marL="474979" lvl="1" indent="-237490" algn="just">
              <a:lnSpc>
                <a:spcPts val="3299"/>
              </a:lnSpc>
              <a:buFont typeface="Arial"/>
              <a:buChar char="•"/>
            </a:pPr>
            <a:r>
              <a:rPr lang="en-US" sz="2199">
                <a:solidFill>
                  <a:srgbClr val="040506"/>
                </a:solidFill>
                <a:latin typeface="Open Sauce"/>
              </a:rPr>
              <a:t>Adopt effective online digital innovative policy, encourage lifelong learning, and implement the best management practices.</a:t>
            </a:r>
          </a:p>
        </p:txBody>
      </p:sp>
      <p:sp>
        <p:nvSpPr>
          <p:cNvPr id="18" name="Freeform 18"/>
          <p:cNvSpPr/>
          <p:nvPr/>
        </p:nvSpPr>
        <p:spPr>
          <a:xfrm rot="2925483">
            <a:off x="10082887" y="1382063"/>
            <a:ext cx="16594204" cy="6188200"/>
          </a:xfrm>
          <a:custGeom>
            <a:avLst/>
            <a:gdLst/>
            <a:ahLst/>
            <a:cxnLst/>
            <a:rect l="l" t="t" r="r" b="b"/>
            <a:pathLst>
              <a:path w="16594204" h="6188200">
                <a:moveTo>
                  <a:pt x="0" y="0"/>
                </a:moveTo>
                <a:lnTo>
                  <a:pt x="16594204" y="0"/>
                </a:lnTo>
                <a:lnTo>
                  <a:pt x="16594204" y="6188200"/>
                </a:lnTo>
                <a:lnTo>
                  <a:pt x="0" y="6188200"/>
                </a:lnTo>
                <a:lnTo>
                  <a:pt x="0" y="0"/>
                </a:lnTo>
                <a:close/>
              </a:path>
            </a:pathLst>
          </a:custGeom>
          <a:blipFill>
            <a:blip r:embed="rId3"/>
            <a:stretch>
              <a:fillRect l="-37898" r="-50918"/>
            </a:stretch>
          </a:blipFill>
        </p:spPr>
        <p:txBody>
          <a:bodyPr/>
          <a:lstStyle/>
          <a:p>
            <a:endParaRPr lang="en-US"/>
          </a:p>
        </p:txBody>
      </p:sp>
      <p:grpSp>
        <p:nvGrpSpPr>
          <p:cNvPr id="19" name="Group 19"/>
          <p:cNvGrpSpPr/>
          <p:nvPr/>
        </p:nvGrpSpPr>
        <p:grpSpPr>
          <a:xfrm>
            <a:off x="13985680" y="577773"/>
            <a:ext cx="3472254" cy="1579939"/>
            <a:chOff x="0" y="0"/>
            <a:chExt cx="1945489" cy="885233"/>
          </a:xfrm>
        </p:grpSpPr>
        <p:sp>
          <p:nvSpPr>
            <p:cNvPr id="20" name="Freeform 20"/>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21" name="TextBox 21"/>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22" name="Freeform 22"/>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4"/>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13836" y="1028700"/>
            <a:ext cx="19354610" cy="2258023"/>
            <a:chOff x="0" y="0"/>
            <a:chExt cx="1876002" cy="218865"/>
          </a:xfrm>
        </p:grpSpPr>
        <p:sp>
          <p:nvSpPr>
            <p:cNvPr id="3" name="Freeform 3"/>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4" name="TextBox 4"/>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4475892" y="4828620"/>
            <a:ext cx="1914651" cy="191465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1663813" y="1725604"/>
            <a:ext cx="9308329" cy="815441"/>
          </a:xfrm>
          <a:prstGeom prst="rect">
            <a:avLst/>
          </a:prstGeom>
        </p:spPr>
        <p:txBody>
          <a:bodyPr lIns="0" tIns="0" rIns="0" bIns="0" rtlCol="0" anchor="t">
            <a:spAutoFit/>
          </a:bodyPr>
          <a:lstStyle/>
          <a:p>
            <a:pPr marL="0" lvl="0" indent="0" algn="ctr">
              <a:lnSpc>
                <a:spcPts val="6548"/>
              </a:lnSpc>
              <a:spcBef>
                <a:spcPct val="0"/>
              </a:spcBef>
            </a:pPr>
            <a:r>
              <a:rPr lang="en-US" sz="4745" u="sng" strike="noStrike" spc="37">
                <a:solidFill>
                  <a:srgbClr val="FFFFFF"/>
                </a:solidFill>
                <a:latin typeface="Archivo Black"/>
              </a:rPr>
              <a:t>GOALS AND OBJECTIVES</a:t>
            </a:r>
          </a:p>
        </p:txBody>
      </p:sp>
      <p:grpSp>
        <p:nvGrpSpPr>
          <p:cNvPr id="9" name="Group 9"/>
          <p:cNvGrpSpPr/>
          <p:nvPr/>
        </p:nvGrpSpPr>
        <p:grpSpPr>
          <a:xfrm>
            <a:off x="916860" y="3148979"/>
            <a:ext cx="5689104" cy="275488"/>
            <a:chOff x="0" y="0"/>
            <a:chExt cx="4519796" cy="218865"/>
          </a:xfrm>
        </p:grpSpPr>
        <p:sp>
          <p:nvSpPr>
            <p:cNvPr id="10" name="Freeform 10"/>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1" name="TextBox 11"/>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2085550" y="-131220"/>
            <a:ext cx="9534019" cy="1112295"/>
            <a:chOff x="0" y="0"/>
            <a:chExt cx="1876002" cy="218865"/>
          </a:xfrm>
        </p:grpSpPr>
        <p:sp>
          <p:nvSpPr>
            <p:cNvPr id="13" name="Freeform 13"/>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14" name="TextBox 14"/>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AutoShape 15"/>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Freeform 16"/>
          <p:cNvSpPr/>
          <p:nvPr/>
        </p:nvSpPr>
        <p:spPr>
          <a:xfrm>
            <a:off x="14652860" y="5015819"/>
            <a:ext cx="1560715" cy="1560715"/>
          </a:xfrm>
          <a:custGeom>
            <a:avLst/>
            <a:gdLst/>
            <a:ahLst/>
            <a:cxnLst/>
            <a:rect l="l" t="t" r="r" b="b"/>
            <a:pathLst>
              <a:path w="1560715" h="1560715">
                <a:moveTo>
                  <a:pt x="0" y="0"/>
                </a:moveTo>
                <a:lnTo>
                  <a:pt x="1560715" y="0"/>
                </a:lnTo>
                <a:lnTo>
                  <a:pt x="1560715" y="1560715"/>
                </a:lnTo>
                <a:lnTo>
                  <a:pt x="0" y="15607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916860" y="4475369"/>
            <a:ext cx="11288941" cy="4478655"/>
          </a:xfrm>
          <a:prstGeom prst="rect">
            <a:avLst/>
          </a:prstGeom>
        </p:spPr>
        <p:txBody>
          <a:bodyPr lIns="0" tIns="0" rIns="0" bIns="0" rtlCol="0" anchor="t">
            <a:spAutoFit/>
          </a:bodyPr>
          <a:lstStyle/>
          <a:p>
            <a:pPr marL="474979" lvl="1" indent="-237490" algn="just">
              <a:lnSpc>
                <a:spcPts val="3299"/>
              </a:lnSpc>
              <a:buFont typeface="Arial"/>
              <a:buChar char="•"/>
            </a:pPr>
            <a:r>
              <a:rPr lang="en-US" sz="2199">
                <a:solidFill>
                  <a:srgbClr val="040506"/>
                </a:solidFill>
                <a:latin typeface="Open Sauce"/>
              </a:rPr>
              <a:t>Improve the usability and development of library's subscribed information resources</a:t>
            </a:r>
          </a:p>
          <a:p>
            <a:pPr algn="just">
              <a:lnSpc>
                <a:spcPts val="3299"/>
              </a:lnSpc>
            </a:pPr>
            <a:endParaRPr lang="en-US" sz="2199">
              <a:solidFill>
                <a:srgbClr val="040506"/>
              </a:solidFill>
              <a:latin typeface="Open Sauce"/>
            </a:endParaRPr>
          </a:p>
          <a:p>
            <a:pPr marL="474979" lvl="1" indent="-237490" algn="just">
              <a:lnSpc>
                <a:spcPts val="3299"/>
              </a:lnSpc>
              <a:buFont typeface="Arial"/>
              <a:buChar char="•"/>
            </a:pPr>
            <a:r>
              <a:rPr lang="en-US" sz="2199">
                <a:solidFill>
                  <a:srgbClr val="040506"/>
                </a:solidFill>
                <a:latin typeface="Open Sauce"/>
              </a:rPr>
              <a:t>Improve and develop the learning, teaching and research opportunities by subscribing to outstanding Online Digital Resources</a:t>
            </a:r>
          </a:p>
          <a:p>
            <a:pPr algn="just">
              <a:lnSpc>
                <a:spcPts val="3299"/>
              </a:lnSpc>
            </a:pPr>
            <a:endParaRPr lang="en-US" sz="2199">
              <a:solidFill>
                <a:srgbClr val="040506"/>
              </a:solidFill>
              <a:latin typeface="Open Sauce"/>
            </a:endParaRPr>
          </a:p>
          <a:p>
            <a:pPr marL="474979" lvl="1" indent="-237490" algn="just">
              <a:lnSpc>
                <a:spcPts val="3299"/>
              </a:lnSpc>
              <a:buFont typeface="Arial"/>
              <a:buChar char="•"/>
            </a:pPr>
            <a:r>
              <a:rPr lang="en-US" sz="2199">
                <a:solidFill>
                  <a:srgbClr val="040506"/>
                </a:solidFill>
                <a:latin typeface="Open Sauce"/>
              </a:rPr>
              <a:t>Develop network resource sharing relations with consortia partners and other institutional libraries.</a:t>
            </a:r>
          </a:p>
          <a:p>
            <a:pPr algn="just">
              <a:lnSpc>
                <a:spcPts val="3299"/>
              </a:lnSpc>
            </a:pPr>
            <a:endParaRPr lang="en-US" sz="2199">
              <a:solidFill>
                <a:srgbClr val="040506"/>
              </a:solidFill>
              <a:latin typeface="Open Sauce"/>
            </a:endParaRPr>
          </a:p>
          <a:p>
            <a:pPr marL="474979" lvl="1" indent="-237490" algn="just">
              <a:lnSpc>
                <a:spcPts val="3299"/>
              </a:lnSpc>
              <a:buFont typeface="Arial"/>
              <a:buChar char="•"/>
            </a:pPr>
            <a:r>
              <a:rPr lang="en-US" sz="2199">
                <a:solidFill>
                  <a:srgbClr val="040506"/>
                </a:solidFill>
                <a:latin typeface="Open Sauce"/>
              </a:rPr>
              <a:t>Develop an effective SNIoE Institutional Repository</a:t>
            </a:r>
          </a:p>
          <a:p>
            <a:pPr algn="just">
              <a:lnSpc>
                <a:spcPts val="3299"/>
              </a:lnSpc>
            </a:pPr>
            <a:endParaRPr lang="en-US" sz="2199">
              <a:solidFill>
                <a:srgbClr val="040506"/>
              </a:solidFill>
              <a:latin typeface="Open Sauce"/>
            </a:endParaRPr>
          </a:p>
        </p:txBody>
      </p:sp>
      <p:grpSp>
        <p:nvGrpSpPr>
          <p:cNvPr id="18" name="Group 18"/>
          <p:cNvGrpSpPr/>
          <p:nvPr/>
        </p:nvGrpSpPr>
        <p:grpSpPr>
          <a:xfrm>
            <a:off x="13985680" y="577773"/>
            <a:ext cx="3472254" cy="1579939"/>
            <a:chOff x="0" y="0"/>
            <a:chExt cx="1945489" cy="885233"/>
          </a:xfrm>
        </p:grpSpPr>
        <p:sp>
          <p:nvSpPr>
            <p:cNvPr id="19" name="Freeform 19"/>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20" name="TextBox 20"/>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21" name="Freeform 21"/>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4"/>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25483">
            <a:off x="4696933" y="4052563"/>
            <a:ext cx="16202353" cy="2407102"/>
          </a:xfrm>
          <a:custGeom>
            <a:avLst/>
            <a:gdLst/>
            <a:ahLst/>
            <a:cxnLst/>
            <a:rect l="l" t="t" r="r" b="b"/>
            <a:pathLst>
              <a:path w="16202353" h="2407102">
                <a:moveTo>
                  <a:pt x="0" y="0"/>
                </a:moveTo>
                <a:lnTo>
                  <a:pt x="16202353" y="0"/>
                </a:lnTo>
                <a:lnTo>
                  <a:pt x="16202353" y="2407102"/>
                </a:lnTo>
                <a:lnTo>
                  <a:pt x="0" y="2407102"/>
                </a:lnTo>
                <a:lnTo>
                  <a:pt x="0" y="0"/>
                </a:lnTo>
                <a:close/>
              </a:path>
            </a:pathLst>
          </a:custGeom>
          <a:blipFill>
            <a:blip r:embed="rId2"/>
            <a:stretch>
              <a:fillRect l="-16515" t="-86495" r="-23771"/>
            </a:stretch>
          </a:blipFill>
        </p:spPr>
        <p:txBody>
          <a:bodyPr/>
          <a:lstStyle/>
          <a:p>
            <a:endParaRPr lang="en-US"/>
          </a:p>
        </p:txBody>
      </p:sp>
      <p:grpSp>
        <p:nvGrpSpPr>
          <p:cNvPr id="3" name="Group 3"/>
          <p:cNvGrpSpPr>
            <a:grpSpLocks noChangeAspect="1"/>
          </p:cNvGrpSpPr>
          <p:nvPr/>
        </p:nvGrpSpPr>
        <p:grpSpPr>
          <a:xfrm>
            <a:off x="9046979" y="-109149"/>
            <a:ext cx="9241021" cy="10396149"/>
            <a:chOff x="0" y="0"/>
            <a:chExt cx="5370413" cy="6041715"/>
          </a:xfrm>
        </p:grpSpPr>
        <p:sp>
          <p:nvSpPr>
            <p:cNvPr id="4" name="Freeform 4"/>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000000"/>
            </a:solidFill>
          </p:spPr>
          <p:txBody>
            <a:bodyPr/>
            <a:lstStyle/>
            <a:p>
              <a:endParaRPr lang="en-US"/>
            </a:p>
          </p:txBody>
        </p:sp>
        <p:sp>
          <p:nvSpPr>
            <p:cNvPr id="5" name="Freeform 5"/>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blipFill>
              <a:blip r:embed="rId3"/>
              <a:stretch>
                <a:fillRect l="-68629"/>
              </a:stretch>
            </a:blipFill>
          </p:spPr>
          <p:txBody>
            <a:bodyPr/>
            <a:lstStyle/>
            <a:p>
              <a:endParaRPr lang="en-US"/>
            </a:p>
          </p:txBody>
        </p:sp>
      </p:grpSp>
      <p:grpSp>
        <p:nvGrpSpPr>
          <p:cNvPr id="6" name="Group 6"/>
          <p:cNvGrpSpPr/>
          <p:nvPr/>
        </p:nvGrpSpPr>
        <p:grpSpPr>
          <a:xfrm>
            <a:off x="-4040600" y="1141061"/>
            <a:ext cx="16365859" cy="2347621"/>
            <a:chOff x="0" y="0"/>
            <a:chExt cx="1525767" cy="218865"/>
          </a:xfrm>
        </p:grpSpPr>
        <p:sp>
          <p:nvSpPr>
            <p:cNvPr id="7" name="Freeform 7"/>
            <p:cNvSpPr/>
            <p:nvPr/>
          </p:nvSpPr>
          <p:spPr>
            <a:xfrm>
              <a:off x="0" y="0"/>
              <a:ext cx="1525767" cy="218865"/>
            </a:xfrm>
            <a:custGeom>
              <a:avLst/>
              <a:gdLst/>
              <a:ahLst/>
              <a:cxnLst/>
              <a:rect l="l" t="t" r="r" b="b"/>
              <a:pathLst>
                <a:path w="1525767" h="218865">
                  <a:moveTo>
                    <a:pt x="1322567" y="0"/>
                  </a:moveTo>
                  <a:lnTo>
                    <a:pt x="0" y="0"/>
                  </a:lnTo>
                  <a:lnTo>
                    <a:pt x="203200" y="218865"/>
                  </a:lnTo>
                  <a:lnTo>
                    <a:pt x="1525767" y="218865"/>
                  </a:lnTo>
                  <a:lnTo>
                    <a:pt x="1322567"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8" name="TextBox 8"/>
            <p:cNvSpPr txBox="1"/>
            <p:nvPr/>
          </p:nvSpPr>
          <p:spPr>
            <a:xfrm>
              <a:off x="101600" y="-19050"/>
              <a:ext cx="1322567"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9" name="Group 9"/>
          <p:cNvGrpSpPr/>
          <p:nvPr/>
        </p:nvGrpSpPr>
        <p:grpSpPr>
          <a:xfrm>
            <a:off x="12085550" y="-131220"/>
            <a:ext cx="9534019" cy="1112295"/>
            <a:chOff x="0" y="0"/>
            <a:chExt cx="1876002" cy="218865"/>
          </a:xfrm>
        </p:grpSpPr>
        <p:sp>
          <p:nvSpPr>
            <p:cNvPr id="10" name="Freeform 10"/>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11" name="TextBox 11"/>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TextBox 12"/>
          <p:cNvSpPr txBox="1"/>
          <p:nvPr/>
        </p:nvSpPr>
        <p:spPr>
          <a:xfrm>
            <a:off x="1727059" y="1844666"/>
            <a:ext cx="7416941" cy="1644015"/>
          </a:xfrm>
          <a:prstGeom prst="rect">
            <a:avLst/>
          </a:prstGeom>
        </p:spPr>
        <p:txBody>
          <a:bodyPr lIns="0" tIns="0" rIns="0" bIns="0" rtlCol="0" anchor="t">
            <a:spAutoFit/>
          </a:bodyPr>
          <a:lstStyle/>
          <a:p>
            <a:pPr algn="ctr">
              <a:lnSpc>
                <a:spcPts val="6554"/>
              </a:lnSpc>
            </a:pPr>
            <a:r>
              <a:rPr lang="en-US" sz="4749" u="sng" spc="37">
                <a:solidFill>
                  <a:srgbClr val="FFFFFF"/>
                </a:solidFill>
                <a:latin typeface="Archivo Black"/>
              </a:rPr>
              <a:t>LIBRARY SERVICES</a:t>
            </a:r>
          </a:p>
          <a:p>
            <a:pPr marL="0" lvl="0" indent="0" algn="ctr">
              <a:lnSpc>
                <a:spcPts val="6554"/>
              </a:lnSpc>
              <a:spcBef>
                <a:spcPct val="0"/>
              </a:spcBef>
            </a:pPr>
            <a:endParaRPr lang="en-US" sz="4749" u="sng" spc="37">
              <a:solidFill>
                <a:srgbClr val="FFFFFF"/>
              </a:solidFill>
              <a:latin typeface="Archivo Black"/>
            </a:endParaRPr>
          </a:p>
        </p:txBody>
      </p:sp>
      <p:sp>
        <p:nvSpPr>
          <p:cNvPr id="13" name="AutoShape 13"/>
          <p:cNvSpPr/>
          <p:nvPr/>
        </p:nvSpPr>
        <p:spPr>
          <a:xfrm>
            <a:off x="-2876110"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4" name="Group 14"/>
          <p:cNvGrpSpPr/>
          <p:nvPr/>
        </p:nvGrpSpPr>
        <p:grpSpPr>
          <a:xfrm>
            <a:off x="1107741" y="3350938"/>
            <a:ext cx="5689104" cy="275488"/>
            <a:chOff x="0" y="0"/>
            <a:chExt cx="4519796" cy="218865"/>
          </a:xfrm>
        </p:grpSpPr>
        <p:sp>
          <p:nvSpPr>
            <p:cNvPr id="15" name="Freeform 15"/>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6" name="TextBox 16"/>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7" name="TextBox 17"/>
          <p:cNvSpPr txBox="1"/>
          <p:nvPr/>
        </p:nvSpPr>
        <p:spPr>
          <a:xfrm>
            <a:off x="2312519" y="4052550"/>
            <a:ext cx="8968652" cy="5707380"/>
          </a:xfrm>
          <a:prstGeom prst="rect">
            <a:avLst/>
          </a:prstGeom>
        </p:spPr>
        <p:txBody>
          <a:bodyPr lIns="0" tIns="0" rIns="0" bIns="0" rtlCol="0" anchor="t">
            <a:spAutoFit/>
          </a:bodyPr>
          <a:lstStyle/>
          <a:p>
            <a:pPr marL="474979" lvl="1" indent="-237490" algn="l">
              <a:lnSpc>
                <a:spcPts val="3299"/>
              </a:lnSpc>
              <a:buFont typeface="Arial"/>
              <a:buChar char="•"/>
            </a:pPr>
            <a:r>
              <a:rPr lang="en-US" sz="2199">
                <a:solidFill>
                  <a:srgbClr val="000000"/>
                </a:solidFill>
                <a:latin typeface="Open Sauce"/>
              </a:rPr>
              <a:t>New Arrivals Alert Service</a:t>
            </a:r>
          </a:p>
          <a:p>
            <a:pPr marL="474979" lvl="1" indent="-237490" algn="l">
              <a:lnSpc>
                <a:spcPts val="3299"/>
              </a:lnSpc>
              <a:buFont typeface="Arial"/>
              <a:buChar char="•"/>
            </a:pPr>
            <a:r>
              <a:rPr lang="en-US" sz="2199">
                <a:solidFill>
                  <a:srgbClr val="000000"/>
                </a:solidFill>
                <a:latin typeface="Open Sauce"/>
              </a:rPr>
              <a:t>Web OPAC</a:t>
            </a:r>
          </a:p>
          <a:p>
            <a:pPr marL="474979" lvl="1" indent="-237490" algn="l">
              <a:lnSpc>
                <a:spcPts val="3299"/>
              </a:lnSpc>
              <a:buFont typeface="Arial"/>
              <a:buChar char="•"/>
            </a:pPr>
            <a:r>
              <a:rPr lang="en-US" sz="2199">
                <a:solidFill>
                  <a:srgbClr val="000000"/>
                </a:solidFill>
                <a:latin typeface="Open Sauce"/>
              </a:rPr>
              <a:t>Database Orientation &amp; Training</a:t>
            </a:r>
          </a:p>
          <a:p>
            <a:pPr marL="474979" lvl="1" indent="-237490" algn="l">
              <a:lnSpc>
                <a:spcPts val="3299"/>
              </a:lnSpc>
              <a:buFont typeface="Arial"/>
              <a:buChar char="•"/>
            </a:pPr>
            <a:r>
              <a:rPr lang="en-US" sz="2199">
                <a:solidFill>
                  <a:srgbClr val="000000"/>
                </a:solidFill>
                <a:latin typeface="Open Sauce"/>
              </a:rPr>
              <a:t>Article Alert Service</a:t>
            </a:r>
          </a:p>
          <a:p>
            <a:pPr marL="474979" lvl="1" indent="-237490" algn="l">
              <a:lnSpc>
                <a:spcPts val="3299"/>
              </a:lnSpc>
              <a:buFont typeface="Arial"/>
              <a:buChar char="•"/>
            </a:pPr>
            <a:r>
              <a:rPr lang="en-US" sz="2199">
                <a:solidFill>
                  <a:srgbClr val="000000"/>
                </a:solidFill>
                <a:latin typeface="Open Sauce"/>
              </a:rPr>
              <a:t>Document Delivery Services</a:t>
            </a:r>
          </a:p>
          <a:p>
            <a:pPr marL="474979" lvl="1" indent="-237490" algn="l">
              <a:lnSpc>
                <a:spcPts val="3299"/>
              </a:lnSpc>
              <a:buFont typeface="Arial"/>
              <a:buChar char="•"/>
            </a:pPr>
            <a:r>
              <a:rPr lang="en-US" sz="2199">
                <a:solidFill>
                  <a:srgbClr val="000000"/>
                </a:solidFill>
                <a:latin typeface="Open Sauce"/>
              </a:rPr>
              <a:t>Reprographic Service</a:t>
            </a:r>
          </a:p>
          <a:p>
            <a:pPr marL="474979" lvl="1" indent="-237490" algn="l">
              <a:lnSpc>
                <a:spcPts val="3299"/>
              </a:lnSpc>
              <a:buFont typeface="Arial"/>
              <a:buChar char="•"/>
            </a:pPr>
            <a:r>
              <a:rPr lang="en-US" sz="2199">
                <a:solidFill>
                  <a:srgbClr val="000000"/>
                </a:solidFill>
                <a:latin typeface="Open Sauce"/>
              </a:rPr>
              <a:t>Reference/Referral Services</a:t>
            </a:r>
          </a:p>
          <a:p>
            <a:pPr marL="474979" lvl="1" indent="-237490" algn="l">
              <a:lnSpc>
                <a:spcPts val="3299"/>
              </a:lnSpc>
              <a:buFont typeface="Arial"/>
              <a:buChar char="•"/>
            </a:pPr>
            <a:r>
              <a:rPr lang="en-US" sz="2199">
                <a:solidFill>
                  <a:srgbClr val="000000"/>
                </a:solidFill>
                <a:latin typeface="Open Sauce"/>
              </a:rPr>
              <a:t>NPTEL Video Lecture series on Intranet</a:t>
            </a:r>
          </a:p>
          <a:p>
            <a:pPr marL="474979" lvl="1" indent="-237490" algn="l">
              <a:lnSpc>
                <a:spcPts val="3299"/>
              </a:lnSpc>
              <a:buFont typeface="Arial"/>
              <a:buChar char="•"/>
            </a:pPr>
            <a:r>
              <a:rPr lang="en-US" sz="2199">
                <a:solidFill>
                  <a:srgbClr val="000000"/>
                </a:solidFill>
                <a:latin typeface="Open Sauce"/>
              </a:rPr>
              <a:t>Inter Library Loan/Resource Sharing</a:t>
            </a:r>
          </a:p>
          <a:p>
            <a:pPr marL="474979" lvl="1" indent="-237490" algn="l">
              <a:lnSpc>
                <a:spcPts val="3299"/>
              </a:lnSpc>
              <a:buFont typeface="Arial"/>
              <a:buChar char="•"/>
            </a:pPr>
            <a:r>
              <a:rPr lang="en-US" sz="2199">
                <a:solidFill>
                  <a:srgbClr val="000000"/>
                </a:solidFill>
                <a:latin typeface="Open Sauce"/>
              </a:rPr>
              <a:t>Discussion and Video Conferencing Rooms.</a:t>
            </a:r>
          </a:p>
          <a:p>
            <a:pPr marL="474979" lvl="1" indent="-237490" algn="l">
              <a:lnSpc>
                <a:spcPts val="3299"/>
              </a:lnSpc>
              <a:buFont typeface="Arial"/>
              <a:buChar char="•"/>
            </a:pPr>
            <a:r>
              <a:rPr lang="en-US" sz="2199">
                <a:solidFill>
                  <a:srgbClr val="000000"/>
                </a:solidFill>
                <a:latin typeface="Open Sauce"/>
              </a:rPr>
              <a:t>Library Helpdesk Support</a:t>
            </a:r>
          </a:p>
          <a:p>
            <a:pPr marL="474979" lvl="1" indent="-237490" algn="l">
              <a:lnSpc>
                <a:spcPts val="3299"/>
              </a:lnSpc>
              <a:buFont typeface="Arial"/>
              <a:buChar char="•"/>
            </a:pPr>
            <a:r>
              <a:rPr lang="en-US" sz="2199">
                <a:solidFill>
                  <a:srgbClr val="000000"/>
                </a:solidFill>
                <a:latin typeface="Open Sauce"/>
              </a:rPr>
              <a:t>Library Orientation</a:t>
            </a:r>
          </a:p>
          <a:p>
            <a:pPr marL="474979" lvl="1" indent="-237490" algn="l">
              <a:lnSpc>
                <a:spcPts val="3299"/>
              </a:lnSpc>
              <a:buFont typeface="Arial"/>
              <a:buChar char="•"/>
            </a:pPr>
            <a:r>
              <a:rPr lang="en-US" sz="2199">
                <a:solidFill>
                  <a:srgbClr val="000000"/>
                </a:solidFill>
                <a:latin typeface="Open Sauce"/>
              </a:rPr>
              <a:t>Plagiarism checking</a:t>
            </a:r>
          </a:p>
          <a:p>
            <a:pPr marL="474979" lvl="1" indent="-237490" algn="l">
              <a:lnSpc>
                <a:spcPts val="3299"/>
              </a:lnSpc>
              <a:buFont typeface="Arial"/>
              <a:buChar char="•"/>
            </a:pPr>
            <a:r>
              <a:rPr lang="en-US" sz="2199">
                <a:solidFill>
                  <a:srgbClr val="000000"/>
                </a:solidFill>
                <a:latin typeface="Open Sauce"/>
              </a:rPr>
              <a:t>SDI Service for Researchers (On Demand)</a:t>
            </a:r>
          </a:p>
        </p:txBody>
      </p:sp>
      <p:grpSp>
        <p:nvGrpSpPr>
          <p:cNvPr id="18" name="Group 18"/>
          <p:cNvGrpSpPr/>
          <p:nvPr/>
        </p:nvGrpSpPr>
        <p:grpSpPr>
          <a:xfrm>
            <a:off x="13985680" y="577773"/>
            <a:ext cx="3472254" cy="1579939"/>
            <a:chOff x="0" y="0"/>
            <a:chExt cx="1945489" cy="885233"/>
          </a:xfrm>
        </p:grpSpPr>
        <p:sp>
          <p:nvSpPr>
            <p:cNvPr id="19" name="Freeform 19"/>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20" name="TextBox 20"/>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21" name="Freeform 21"/>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4"/>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25483">
            <a:off x="4696933" y="4052563"/>
            <a:ext cx="16202353" cy="2407102"/>
          </a:xfrm>
          <a:custGeom>
            <a:avLst/>
            <a:gdLst/>
            <a:ahLst/>
            <a:cxnLst/>
            <a:rect l="l" t="t" r="r" b="b"/>
            <a:pathLst>
              <a:path w="16202353" h="2407102">
                <a:moveTo>
                  <a:pt x="0" y="0"/>
                </a:moveTo>
                <a:lnTo>
                  <a:pt x="16202353" y="0"/>
                </a:lnTo>
                <a:lnTo>
                  <a:pt x="16202353" y="2407102"/>
                </a:lnTo>
                <a:lnTo>
                  <a:pt x="0" y="2407102"/>
                </a:lnTo>
                <a:lnTo>
                  <a:pt x="0" y="0"/>
                </a:lnTo>
                <a:close/>
              </a:path>
            </a:pathLst>
          </a:custGeom>
          <a:blipFill>
            <a:blip r:embed="rId2"/>
            <a:stretch>
              <a:fillRect l="-16515" t="-86495" r="-23771"/>
            </a:stretch>
          </a:blipFill>
        </p:spPr>
        <p:txBody>
          <a:bodyPr/>
          <a:lstStyle/>
          <a:p>
            <a:endParaRPr lang="en-US"/>
          </a:p>
        </p:txBody>
      </p:sp>
      <p:grpSp>
        <p:nvGrpSpPr>
          <p:cNvPr id="3" name="Group 3"/>
          <p:cNvGrpSpPr>
            <a:grpSpLocks noChangeAspect="1"/>
          </p:cNvGrpSpPr>
          <p:nvPr/>
        </p:nvGrpSpPr>
        <p:grpSpPr>
          <a:xfrm>
            <a:off x="9046979" y="-109149"/>
            <a:ext cx="9241021" cy="10396149"/>
            <a:chOff x="0" y="0"/>
            <a:chExt cx="5370413" cy="6041715"/>
          </a:xfrm>
        </p:grpSpPr>
        <p:sp>
          <p:nvSpPr>
            <p:cNvPr id="4" name="Freeform 4"/>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000000"/>
            </a:solidFill>
          </p:spPr>
          <p:txBody>
            <a:bodyPr/>
            <a:lstStyle/>
            <a:p>
              <a:endParaRPr lang="en-US"/>
            </a:p>
          </p:txBody>
        </p:sp>
        <p:sp>
          <p:nvSpPr>
            <p:cNvPr id="5" name="Freeform 5"/>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blipFill>
              <a:blip r:embed="rId3"/>
              <a:stretch>
                <a:fillRect l="-68629"/>
              </a:stretch>
            </a:blipFill>
          </p:spPr>
          <p:txBody>
            <a:bodyPr/>
            <a:lstStyle/>
            <a:p>
              <a:endParaRPr lang="en-US"/>
            </a:p>
          </p:txBody>
        </p:sp>
      </p:grpSp>
      <p:grpSp>
        <p:nvGrpSpPr>
          <p:cNvPr id="6" name="Group 6"/>
          <p:cNvGrpSpPr/>
          <p:nvPr/>
        </p:nvGrpSpPr>
        <p:grpSpPr>
          <a:xfrm>
            <a:off x="-4040600" y="1141061"/>
            <a:ext cx="16365859" cy="2347621"/>
            <a:chOff x="0" y="0"/>
            <a:chExt cx="1525767" cy="218865"/>
          </a:xfrm>
        </p:grpSpPr>
        <p:sp>
          <p:nvSpPr>
            <p:cNvPr id="7" name="Freeform 7"/>
            <p:cNvSpPr/>
            <p:nvPr/>
          </p:nvSpPr>
          <p:spPr>
            <a:xfrm>
              <a:off x="0" y="0"/>
              <a:ext cx="1525767" cy="218865"/>
            </a:xfrm>
            <a:custGeom>
              <a:avLst/>
              <a:gdLst/>
              <a:ahLst/>
              <a:cxnLst/>
              <a:rect l="l" t="t" r="r" b="b"/>
              <a:pathLst>
                <a:path w="1525767" h="218865">
                  <a:moveTo>
                    <a:pt x="1322567" y="0"/>
                  </a:moveTo>
                  <a:lnTo>
                    <a:pt x="0" y="0"/>
                  </a:lnTo>
                  <a:lnTo>
                    <a:pt x="203200" y="218865"/>
                  </a:lnTo>
                  <a:lnTo>
                    <a:pt x="1525767" y="218865"/>
                  </a:lnTo>
                  <a:lnTo>
                    <a:pt x="1322567"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8" name="TextBox 8"/>
            <p:cNvSpPr txBox="1"/>
            <p:nvPr/>
          </p:nvSpPr>
          <p:spPr>
            <a:xfrm>
              <a:off x="101600" y="-19050"/>
              <a:ext cx="1322567"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9" name="Group 9"/>
          <p:cNvGrpSpPr/>
          <p:nvPr/>
        </p:nvGrpSpPr>
        <p:grpSpPr>
          <a:xfrm>
            <a:off x="12085550" y="-131220"/>
            <a:ext cx="9534019" cy="1112295"/>
            <a:chOff x="0" y="0"/>
            <a:chExt cx="1876002" cy="218865"/>
          </a:xfrm>
        </p:grpSpPr>
        <p:sp>
          <p:nvSpPr>
            <p:cNvPr id="10" name="Freeform 10"/>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11" name="TextBox 11"/>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12"/>
          <p:cNvSpPr/>
          <p:nvPr/>
        </p:nvSpPr>
        <p:spPr>
          <a:xfrm>
            <a:off x="746910" y="4325157"/>
            <a:ext cx="3205384" cy="3200452"/>
          </a:xfrm>
          <a:custGeom>
            <a:avLst/>
            <a:gdLst/>
            <a:ahLst/>
            <a:cxnLst/>
            <a:rect l="l" t="t" r="r" b="b"/>
            <a:pathLst>
              <a:path w="3205384" h="3200452">
                <a:moveTo>
                  <a:pt x="0" y="0"/>
                </a:moveTo>
                <a:lnTo>
                  <a:pt x="3205383" y="0"/>
                </a:lnTo>
                <a:lnTo>
                  <a:pt x="3205383" y="3200452"/>
                </a:lnTo>
                <a:lnTo>
                  <a:pt x="0" y="3200452"/>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2628240" y="1823780"/>
            <a:ext cx="7416941" cy="815340"/>
          </a:xfrm>
          <a:prstGeom prst="rect">
            <a:avLst/>
          </a:prstGeom>
        </p:spPr>
        <p:txBody>
          <a:bodyPr lIns="0" tIns="0" rIns="0" bIns="0" rtlCol="0" anchor="t">
            <a:spAutoFit/>
          </a:bodyPr>
          <a:lstStyle/>
          <a:p>
            <a:pPr marL="0" lvl="0" indent="0" algn="ctr">
              <a:lnSpc>
                <a:spcPts val="6554"/>
              </a:lnSpc>
              <a:spcBef>
                <a:spcPct val="0"/>
              </a:spcBef>
            </a:pPr>
            <a:r>
              <a:rPr lang="en-US" sz="4749" u="sng" spc="37">
                <a:solidFill>
                  <a:srgbClr val="FFFFFF"/>
                </a:solidFill>
                <a:latin typeface="Archivo Black"/>
              </a:rPr>
              <a:t>LIBRARY HOURS</a:t>
            </a:r>
          </a:p>
        </p:txBody>
      </p:sp>
      <p:sp>
        <p:nvSpPr>
          <p:cNvPr id="14" name="TextBox 14"/>
          <p:cNvSpPr txBox="1"/>
          <p:nvPr/>
        </p:nvSpPr>
        <p:spPr>
          <a:xfrm>
            <a:off x="4409930" y="3872772"/>
            <a:ext cx="8388180" cy="7277100"/>
          </a:xfrm>
          <a:prstGeom prst="rect">
            <a:avLst/>
          </a:prstGeom>
        </p:spPr>
        <p:txBody>
          <a:bodyPr lIns="0" tIns="0" rIns="0" bIns="0" rtlCol="0" anchor="t">
            <a:spAutoFit/>
          </a:bodyPr>
          <a:lstStyle/>
          <a:p>
            <a:pPr algn="ctr">
              <a:lnSpc>
                <a:spcPts val="3899"/>
              </a:lnSpc>
            </a:pPr>
            <a:r>
              <a:rPr lang="en-US" sz="2999">
                <a:solidFill>
                  <a:srgbClr val="000000"/>
                </a:solidFill>
                <a:latin typeface="Archivo Black"/>
              </a:rPr>
              <a:t>9:00 AM to 12:00 AM</a:t>
            </a:r>
          </a:p>
          <a:p>
            <a:pPr algn="ctr">
              <a:lnSpc>
                <a:spcPts val="3899"/>
              </a:lnSpc>
            </a:pPr>
            <a:r>
              <a:rPr lang="en-US" sz="2999">
                <a:solidFill>
                  <a:srgbClr val="000000"/>
                </a:solidFill>
                <a:latin typeface="Archivo Black"/>
              </a:rPr>
              <a:t>      (Monday to Sunday)</a:t>
            </a:r>
          </a:p>
          <a:p>
            <a:pPr algn="ctr">
              <a:lnSpc>
                <a:spcPts val="3899"/>
              </a:lnSpc>
            </a:pPr>
            <a:endParaRPr lang="en-US" sz="2999">
              <a:solidFill>
                <a:srgbClr val="000000"/>
              </a:solidFill>
              <a:latin typeface="Archivo Black"/>
            </a:endParaRPr>
          </a:p>
          <a:p>
            <a:pPr algn="ctr">
              <a:lnSpc>
                <a:spcPts val="3899"/>
              </a:lnSpc>
            </a:pPr>
            <a:endParaRPr lang="en-US" sz="2999">
              <a:solidFill>
                <a:srgbClr val="000000"/>
              </a:solidFill>
              <a:latin typeface="Archivo Black"/>
            </a:endParaRPr>
          </a:p>
          <a:p>
            <a:pPr algn="ctr">
              <a:lnSpc>
                <a:spcPts val="3899"/>
              </a:lnSpc>
            </a:pPr>
            <a:r>
              <a:rPr lang="en-US" sz="2999">
                <a:solidFill>
                  <a:srgbClr val="000000"/>
                </a:solidFill>
                <a:latin typeface="Archivo Black"/>
              </a:rPr>
              <a:t>During Exam Library timing extended to 9:00 AM to 2 AM</a:t>
            </a:r>
          </a:p>
          <a:p>
            <a:pPr algn="ctr">
              <a:lnSpc>
                <a:spcPts val="3899"/>
              </a:lnSpc>
            </a:pPr>
            <a:r>
              <a:rPr lang="en-US" sz="2999">
                <a:solidFill>
                  <a:srgbClr val="000000"/>
                </a:solidFill>
                <a:latin typeface="Archivo Black"/>
              </a:rPr>
              <a:t>(Monday to Sunday)</a:t>
            </a:r>
          </a:p>
          <a:p>
            <a:pPr algn="ctr">
              <a:lnSpc>
                <a:spcPts val="3899"/>
              </a:lnSpc>
            </a:pPr>
            <a:endParaRPr lang="en-US" sz="2999">
              <a:solidFill>
                <a:srgbClr val="000000"/>
              </a:solidFill>
              <a:latin typeface="Archivo Black"/>
            </a:endParaRPr>
          </a:p>
          <a:p>
            <a:pPr algn="ctr">
              <a:lnSpc>
                <a:spcPts val="3899"/>
              </a:lnSpc>
            </a:pPr>
            <a:endParaRPr lang="en-US" sz="2999">
              <a:solidFill>
                <a:srgbClr val="000000"/>
              </a:solidFill>
              <a:latin typeface="Archivo Black"/>
            </a:endParaRPr>
          </a:p>
          <a:p>
            <a:pPr algn="ctr">
              <a:lnSpc>
                <a:spcPts val="3899"/>
              </a:lnSpc>
            </a:pPr>
            <a:r>
              <a:rPr lang="en-US" sz="2999">
                <a:solidFill>
                  <a:srgbClr val="000000"/>
                </a:solidFill>
                <a:latin typeface="Archivo Black"/>
              </a:rPr>
              <a:t>Study Room 24/7</a:t>
            </a:r>
          </a:p>
          <a:p>
            <a:pPr algn="ctr">
              <a:lnSpc>
                <a:spcPts val="3899"/>
              </a:lnSpc>
            </a:pPr>
            <a:r>
              <a:rPr lang="en-US" sz="2999">
                <a:solidFill>
                  <a:srgbClr val="000000"/>
                </a:solidFill>
                <a:latin typeface="Archivo Black"/>
              </a:rPr>
              <a:t>(365 Days)</a:t>
            </a:r>
          </a:p>
          <a:p>
            <a:pPr algn="ctr">
              <a:lnSpc>
                <a:spcPts val="3899"/>
              </a:lnSpc>
            </a:pPr>
            <a:endParaRPr lang="en-US" sz="2999">
              <a:solidFill>
                <a:srgbClr val="000000"/>
              </a:solidFill>
              <a:latin typeface="Archivo Black"/>
            </a:endParaRPr>
          </a:p>
          <a:p>
            <a:pPr algn="ctr">
              <a:lnSpc>
                <a:spcPts val="3899"/>
              </a:lnSpc>
            </a:pPr>
            <a:endParaRPr lang="en-US" sz="2999">
              <a:solidFill>
                <a:srgbClr val="000000"/>
              </a:solidFill>
              <a:latin typeface="Archivo Black"/>
            </a:endParaRPr>
          </a:p>
          <a:p>
            <a:pPr algn="ctr">
              <a:lnSpc>
                <a:spcPts val="3899"/>
              </a:lnSpc>
            </a:pPr>
            <a:endParaRPr lang="en-US" sz="2999">
              <a:solidFill>
                <a:srgbClr val="000000"/>
              </a:solidFill>
              <a:latin typeface="Archivo Black"/>
            </a:endParaRPr>
          </a:p>
          <a:p>
            <a:pPr algn="ctr">
              <a:lnSpc>
                <a:spcPts val="3899"/>
              </a:lnSpc>
            </a:pPr>
            <a:endParaRPr lang="en-US" sz="2999">
              <a:solidFill>
                <a:srgbClr val="000000"/>
              </a:solidFill>
              <a:latin typeface="Archivo Black"/>
            </a:endParaRPr>
          </a:p>
        </p:txBody>
      </p:sp>
      <p:pic>
        <p:nvPicPr>
          <p:cNvPr id="15" name="Picture 15"/>
          <p:cNvPicPr>
            <a:picLocks noChangeAspect="1"/>
          </p:cNvPicPr>
          <p:nvPr/>
        </p:nvPicPr>
        <p:blipFill>
          <a:blip r:embed="rId5"/>
          <a:srcRect/>
          <a:stretch>
            <a:fillRect/>
          </a:stretch>
        </p:blipFill>
        <p:spPr>
          <a:xfrm>
            <a:off x="2250861" y="1907356"/>
            <a:ext cx="754758" cy="743437"/>
          </a:xfrm>
          <a:prstGeom prst="rect">
            <a:avLst/>
          </a:prstGeom>
        </p:spPr>
      </p:pic>
      <p:sp>
        <p:nvSpPr>
          <p:cNvPr id="16" name="AutoShape 16"/>
          <p:cNvSpPr/>
          <p:nvPr/>
        </p:nvSpPr>
        <p:spPr>
          <a:xfrm>
            <a:off x="-2876110"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 name="Group 17"/>
          <p:cNvGrpSpPr/>
          <p:nvPr/>
        </p:nvGrpSpPr>
        <p:grpSpPr>
          <a:xfrm>
            <a:off x="1107741" y="3350938"/>
            <a:ext cx="5689104" cy="275488"/>
            <a:chOff x="0" y="0"/>
            <a:chExt cx="4519796" cy="218865"/>
          </a:xfrm>
        </p:grpSpPr>
        <p:sp>
          <p:nvSpPr>
            <p:cNvPr id="18" name="Freeform 18"/>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9" name="TextBox 19"/>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20" name="Group 20"/>
          <p:cNvGrpSpPr/>
          <p:nvPr/>
        </p:nvGrpSpPr>
        <p:grpSpPr>
          <a:xfrm>
            <a:off x="13985680" y="577773"/>
            <a:ext cx="3472254" cy="1579939"/>
            <a:chOff x="0" y="0"/>
            <a:chExt cx="1945489" cy="885233"/>
          </a:xfrm>
        </p:grpSpPr>
        <p:sp>
          <p:nvSpPr>
            <p:cNvPr id="21" name="Freeform 21"/>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22" name="TextBox 22"/>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23" name="Freeform 23"/>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6"/>
            <a:stretch>
              <a:fillRect l="-2130" t="-497" b="-497"/>
            </a:stretch>
          </a:blipFill>
        </p:spPr>
        <p:txBody>
          <a:bodyPr/>
          <a:lstStyle/>
          <a:p>
            <a:endParaRPr lang="en-US"/>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83153"/>
            <a:ext cx="7680873" cy="7760651"/>
            <a:chOff x="0" y="0"/>
            <a:chExt cx="2150815" cy="2173155"/>
          </a:xfrm>
        </p:grpSpPr>
        <p:sp>
          <p:nvSpPr>
            <p:cNvPr id="3" name="Freeform 3"/>
            <p:cNvSpPr/>
            <p:nvPr/>
          </p:nvSpPr>
          <p:spPr>
            <a:xfrm>
              <a:off x="0" y="0"/>
              <a:ext cx="2150815" cy="2173155"/>
            </a:xfrm>
            <a:custGeom>
              <a:avLst/>
              <a:gdLst/>
              <a:ahLst/>
              <a:cxnLst/>
              <a:rect l="l" t="t" r="r" b="b"/>
              <a:pathLst>
                <a:path w="2150815" h="2173155">
                  <a:moveTo>
                    <a:pt x="0" y="0"/>
                  </a:moveTo>
                  <a:lnTo>
                    <a:pt x="2150815" y="0"/>
                  </a:lnTo>
                  <a:lnTo>
                    <a:pt x="2150815" y="2173155"/>
                  </a:lnTo>
                  <a:lnTo>
                    <a:pt x="0" y="2173155"/>
                  </a:lnTo>
                  <a:close/>
                </a:path>
              </a:pathLst>
            </a:custGeom>
            <a:gradFill rotWithShape="1">
              <a:gsLst>
                <a:gs pos="0">
                  <a:srgbClr val="000000">
                    <a:alpha val="96000"/>
                  </a:srgbClr>
                </a:gs>
                <a:gs pos="100000">
                  <a:srgbClr val="3533CD">
                    <a:alpha val="96000"/>
                  </a:srgbClr>
                </a:gs>
              </a:gsLst>
              <a:lin ang="0"/>
            </a:gradFill>
            <a:ln cap="sq">
              <a:noFill/>
              <a:prstDash val="solid"/>
              <a:miter/>
            </a:ln>
          </p:spPr>
          <p:txBody>
            <a:bodyPr/>
            <a:lstStyle/>
            <a:p>
              <a:endParaRPr lang="en-US" dirty="0"/>
            </a:p>
          </p:txBody>
        </p:sp>
        <p:sp>
          <p:nvSpPr>
            <p:cNvPr id="4" name="TextBox 4"/>
            <p:cNvSpPr txBox="1"/>
            <p:nvPr/>
          </p:nvSpPr>
          <p:spPr>
            <a:xfrm>
              <a:off x="0" y="-38100"/>
              <a:ext cx="2150815" cy="2211255"/>
            </a:xfrm>
            <a:prstGeom prst="rect">
              <a:avLst/>
            </a:prstGeom>
          </p:spPr>
          <p:txBody>
            <a:bodyPr lIns="50800" tIns="50800" rIns="50800" bIns="50800" rtlCol="0" anchor="ctr"/>
            <a:lstStyle/>
            <a:p>
              <a:pPr algn="ctr">
                <a:lnSpc>
                  <a:spcPts val="2659"/>
                </a:lnSpc>
              </a:pPr>
              <a:endParaRPr/>
            </a:p>
            <a:p>
              <a:pPr marL="0" lvl="0" indent="0" algn="ctr">
                <a:lnSpc>
                  <a:spcPts val="2659"/>
                </a:lnSpc>
                <a:spcBef>
                  <a:spcPct val="0"/>
                </a:spcBef>
              </a:pPr>
              <a:endParaRPr/>
            </a:p>
          </p:txBody>
        </p:sp>
      </p:grpSp>
      <p:sp>
        <p:nvSpPr>
          <p:cNvPr id="5" name="TextBox 5"/>
          <p:cNvSpPr txBox="1"/>
          <p:nvPr/>
        </p:nvSpPr>
        <p:spPr>
          <a:xfrm>
            <a:off x="1382779" y="1545272"/>
            <a:ext cx="7326794" cy="971059"/>
          </a:xfrm>
          <a:prstGeom prst="rect">
            <a:avLst/>
          </a:prstGeom>
        </p:spPr>
        <p:txBody>
          <a:bodyPr lIns="0" tIns="0" rIns="0" bIns="0" rtlCol="0" anchor="t">
            <a:spAutoFit/>
          </a:bodyPr>
          <a:lstStyle/>
          <a:p>
            <a:pPr marL="0" lvl="0" indent="0" algn="l">
              <a:lnSpc>
                <a:spcPts val="7902"/>
              </a:lnSpc>
              <a:spcBef>
                <a:spcPct val="0"/>
              </a:spcBef>
            </a:pPr>
            <a:r>
              <a:rPr lang="en-US" sz="5644" u="sng">
                <a:solidFill>
                  <a:srgbClr val="FDFDFD"/>
                </a:solidFill>
                <a:latin typeface="Open Sans Extra Bold"/>
              </a:rPr>
              <a:t>Library Resources </a:t>
            </a:r>
          </a:p>
        </p:txBody>
      </p:sp>
      <p:sp>
        <p:nvSpPr>
          <p:cNvPr id="6" name="TextBox 6"/>
          <p:cNvSpPr txBox="1"/>
          <p:nvPr/>
        </p:nvSpPr>
        <p:spPr>
          <a:xfrm>
            <a:off x="3340577" y="3723518"/>
            <a:ext cx="3100995" cy="357988"/>
          </a:xfrm>
          <a:prstGeom prst="rect">
            <a:avLst/>
          </a:prstGeom>
        </p:spPr>
        <p:txBody>
          <a:bodyPr lIns="0" tIns="0" rIns="0" bIns="0" rtlCol="0" anchor="t">
            <a:spAutoFit/>
          </a:bodyPr>
          <a:lstStyle/>
          <a:p>
            <a:pPr marL="0" lvl="0" indent="0" algn="ctr">
              <a:lnSpc>
                <a:spcPts val="2843"/>
              </a:lnSpc>
              <a:spcBef>
                <a:spcPct val="0"/>
              </a:spcBef>
            </a:pPr>
            <a:r>
              <a:rPr lang="en-US" sz="2030" u="none" strike="noStrike" spc="-40">
                <a:solidFill>
                  <a:srgbClr val="FDFDFD"/>
                </a:solidFill>
                <a:latin typeface="Poppins"/>
              </a:rPr>
              <a:t>Total of Book Collection</a:t>
            </a:r>
          </a:p>
        </p:txBody>
      </p:sp>
      <p:sp>
        <p:nvSpPr>
          <p:cNvPr id="7" name="TextBox 7"/>
          <p:cNvSpPr txBox="1"/>
          <p:nvPr/>
        </p:nvSpPr>
        <p:spPr>
          <a:xfrm>
            <a:off x="3469891" y="2610020"/>
            <a:ext cx="2370352" cy="962660"/>
          </a:xfrm>
          <a:prstGeom prst="rect">
            <a:avLst/>
          </a:prstGeom>
        </p:spPr>
        <p:txBody>
          <a:bodyPr lIns="0" tIns="0" rIns="0" bIns="0" rtlCol="0" anchor="t">
            <a:spAutoFit/>
          </a:bodyPr>
          <a:lstStyle/>
          <a:p>
            <a:pPr marL="0" lvl="0" indent="0" algn="ctr">
              <a:lnSpc>
                <a:spcPts val="7840"/>
              </a:lnSpc>
              <a:spcBef>
                <a:spcPct val="0"/>
              </a:spcBef>
            </a:pPr>
            <a:r>
              <a:rPr lang="en-US" sz="5600" dirty="0">
                <a:solidFill>
                  <a:srgbClr val="FDFDFD"/>
                </a:solidFill>
                <a:latin typeface="Open Sans Extra Bold"/>
              </a:rPr>
              <a:t> 49035</a:t>
            </a:r>
          </a:p>
        </p:txBody>
      </p:sp>
      <p:grpSp>
        <p:nvGrpSpPr>
          <p:cNvPr id="8" name="Group 8"/>
          <p:cNvGrpSpPr/>
          <p:nvPr/>
        </p:nvGrpSpPr>
        <p:grpSpPr>
          <a:xfrm>
            <a:off x="1028700" y="8829309"/>
            <a:ext cx="7523780" cy="428991"/>
            <a:chOff x="0" y="0"/>
            <a:chExt cx="2106826" cy="120127"/>
          </a:xfrm>
        </p:grpSpPr>
        <p:sp>
          <p:nvSpPr>
            <p:cNvPr id="9" name="Freeform 9"/>
            <p:cNvSpPr/>
            <p:nvPr/>
          </p:nvSpPr>
          <p:spPr>
            <a:xfrm>
              <a:off x="0" y="0"/>
              <a:ext cx="2106826" cy="120127"/>
            </a:xfrm>
            <a:custGeom>
              <a:avLst/>
              <a:gdLst/>
              <a:ahLst/>
              <a:cxnLst/>
              <a:rect l="l" t="t" r="r" b="b"/>
              <a:pathLst>
                <a:path w="2106826" h="120127">
                  <a:moveTo>
                    <a:pt x="0" y="0"/>
                  </a:moveTo>
                  <a:lnTo>
                    <a:pt x="2106826" y="0"/>
                  </a:lnTo>
                  <a:lnTo>
                    <a:pt x="2106826" y="120127"/>
                  </a:lnTo>
                  <a:lnTo>
                    <a:pt x="0" y="120127"/>
                  </a:lnTo>
                  <a:close/>
                </a:path>
              </a:pathLst>
            </a:custGeom>
            <a:solidFill>
              <a:srgbClr val="145DA0">
                <a:alpha val="48627"/>
              </a:srgbClr>
            </a:solidFill>
            <a:ln cap="sq">
              <a:noFill/>
              <a:prstDash val="solid"/>
              <a:miter/>
            </a:ln>
          </p:spPr>
          <p:txBody>
            <a:bodyPr/>
            <a:lstStyle/>
            <a:p>
              <a:endParaRPr lang="en-US"/>
            </a:p>
          </p:txBody>
        </p:sp>
        <p:sp>
          <p:nvSpPr>
            <p:cNvPr id="10" name="TextBox 10"/>
            <p:cNvSpPr txBox="1"/>
            <p:nvPr/>
          </p:nvSpPr>
          <p:spPr>
            <a:xfrm>
              <a:off x="0" y="-38100"/>
              <a:ext cx="2106826" cy="15822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TextBox 11"/>
          <p:cNvSpPr txBox="1"/>
          <p:nvPr/>
        </p:nvSpPr>
        <p:spPr>
          <a:xfrm>
            <a:off x="1382779" y="5111231"/>
            <a:ext cx="3381251" cy="357988"/>
          </a:xfrm>
          <a:prstGeom prst="rect">
            <a:avLst/>
          </a:prstGeom>
        </p:spPr>
        <p:txBody>
          <a:bodyPr lIns="0" tIns="0" rIns="0" bIns="0" rtlCol="0" anchor="t">
            <a:spAutoFit/>
          </a:bodyPr>
          <a:lstStyle/>
          <a:p>
            <a:pPr marL="0" lvl="0" indent="0" algn="ctr">
              <a:lnSpc>
                <a:spcPts val="2843"/>
              </a:lnSpc>
              <a:spcBef>
                <a:spcPct val="0"/>
              </a:spcBef>
            </a:pPr>
            <a:r>
              <a:rPr lang="en-US" sz="2030" spc="-40">
                <a:solidFill>
                  <a:srgbClr val="FDFDFD"/>
                </a:solidFill>
                <a:latin typeface="Poppins"/>
              </a:rPr>
              <a:t>Number of Titles of Books</a:t>
            </a:r>
            <a:r>
              <a:rPr lang="en-US" sz="2030" u="none" strike="noStrike" spc="-40">
                <a:solidFill>
                  <a:srgbClr val="FDFDFD"/>
                </a:solidFill>
                <a:latin typeface="Poppins"/>
              </a:rPr>
              <a:t> </a:t>
            </a:r>
          </a:p>
        </p:txBody>
      </p:sp>
      <p:sp>
        <p:nvSpPr>
          <p:cNvPr id="12" name="TextBox 12"/>
          <p:cNvSpPr txBox="1"/>
          <p:nvPr/>
        </p:nvSpPr>
        <p:spPr>
          <a:xfrm>
            <a:off x="1744948" y="4357731"/>
            <a:ext cx="2370352"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FDFDFD"/>
                </a:solidFill>
                <a:latin typeface="Open Sans Extra Bold"/>
              </a:rPr>
              <a:t> 30224</a:t>
            </a:r>
          </a:p>
        </p:txBody>
      </p:sp>
      <p:sp>
        <p:nvSpPr>
          <p:cNvPr id="13" name="TextBox 13"/>
          <p:cNvSpPr txBox="1"/>
          <p:nvPr/>
        </p:nvSpPr>
        <p:spPr>
          <a:xfrm>
            <a:off x="4655067" y="5120756"/>
            <a:ext cx="3897413" cy="357988"/>
          </a:xfrm>
          <a:prstGeom prst="rect">
            <a:avLst/>
          </a:prstGeom>
        </p:spPr>
        <p:txBody>
          <a:bodyPr lIns="0" tIns="0" rIns="0" bIns="0" rtlCol="0" anchor="t">
            <a:spAutoFit/>
          </a:bodyPr>
          <a:lstStyle/>
          <a:p>
            <a:pPr marL="0" lvl="0" indent="0" algn="ctr">
              <a:lnSpc>
                <a:spcPts val="2843"/>
              </a:lnSpc>
              <a:spcBef>
                <a:spcPct val="0"/>
              </a:spcBef>
            </a:pPr>
            <a:r>
              <a:rPr lang="en-US" sz="2030" spc="-40">
                <a:solidFill>
                  <a:srgbClr val="FDFDFD"/>
                </a:solidFill>
                <a:latin typeface="Poppins"/>
              </a:rPr>
              <a:t>Number of eBooks</a:t>
            </a:r>
            <a:r>
              <a:rPr lang="en-US" sz="2030" u="none" strike="noStrike" spc="-40">
                <a:solidFill>
                  <a:srgbClr val="FDFDFD"/>
                </a:solidFill>
                <a:latin typeface="Poppins"/>
              </a:rPr>
              <a:t> </a:t>
            </a:r>
          </a:p>
        </p:txBody>
      </p:sp>
      <p:sp>
        <p:nvSpPr>
          <p:cNvPr id="14" name="TextBox 14"/>
          <p:cNvSpPr txBox="1"/>
          <p:nvPr/>
        </p:nvSpPr>
        <p:spPr>
          <a:xfrm>
            <a:off x="5301262" y="4357731"/>
            <a:ext cx="2370352" cy="679450"/>
          </a:xfrm>
          <a:prstGeom prst="rect">
            <a:avLst/>
          </a:prstGeom>
        </p:spPr>
        <p:txBody>
          <a:bodyPr lIns="0" tIns="0" rIns="0" bIns="0" rtlCol="0" anchor="t">
            <a:spAutoFit/>
          </a:bodyPr>
          <a:lstStyle/>
          <a:p>
            <a:pPr marL="0" lvl="0" indent="0" algn="ctr">
              <a:lnSpc>
                <a:spcPts val="5599"/>
              </a:lnSpc>
              <a:spcBef>
                <a:spcPct val="0"/>
              </a:spcBef>
            </a:pPr>
            <a:r>
              <a:rPr lang="en-US" sz="3999">
                <a:solidFill>
                  <a:srgbClr val="FDFDFD"/>
                </a:solidFill>
                <a:latin typeface="Open Sans Extra Bold"/>
              </a:rPr>
              <a:t>  181+</a:t>
            </a:r>
          </a:p>
        </p:txBody>
      </p:sp>
      <p:sp>
        <p:nvSpPr>
          <p:cNvPr id="15" name="AutoShape 15"/>
          <p:cNvSpPr/>
          <p:nvPr/>
        </p:nvSpPr>
        <p:spPr>
          <a:xfrm>
            <a:off x="2900654" y="5850219"/>
            <a:ext cx="3585784" cy="0"/>
          </a:xfrm>
          <a:prstGeom prst="line">
            <a:avLst/>
          </a:prstGeom>
          <a:ln w="19050" cap="flat">
            <a:solidFill>
              <a:srgbClr val="FFFFFF"/>
            </a:solidFill>
            <a:prstDash val="solid"/>
            <a:headEnd type="none" w="sm" len="sm"/>
            <a:tailEnd type="none" w="sm" len="sm"/>
          </a:ln>
        </p:spPr>
        <p:txBody>
          <a:bodyPr/>
          <a:lstStyle/>
          <a:p>
            <a:endParaRPr lang="en-US"/>
          </a:p>
        </p:txBody>
      </p:sp>
      <p:sp>
        <p:nvSpPr>
          <p:cNvPr id="16" name="TextBox 16"/>
          <p:cNvSpPr txBox="1"/>
          <p:nvPr/>
        </p:nvSpPr>
        <p:spPr>
          <a:xfrm>
            <a:off x="558986" y="6870588"/>
            <a:ext cx="4931748" cy="357988"/>
          </a:xfrm>
          <a:prstGeom prst="rect">
            <a:avLst/>
          </a:prstGeom>
        </p:spPr>
        <p:txBody>
          <a:bodyPr lIns="0" tIns="0" rIns="0" bIns="0" rtlCol="0" anchor="t">
            <a:spAutoFit/>
          </a:bodyPr>
          <a:lstStyle/>
          <a:p>
            <a:pPr marL="0" lvl="0" indent="0" algn="ctr">
              <a:lnSpc>
                <a:spcPts val="2843"/>
              </a:lnSpc>
              <a:spcBef>
                <a:spcPct val="0"/>
              </a:spcBef>
            </a:pPr>
            <a:r>
              <a:rPr lang="en-US" sz="2030" spc="-40">
                <a:solidFill>
                  <a:srgbClr val="FDFDFD"/>
                </a:solidFill>
                <a:latin typeface="Poppins"/>
              </a:rPr>
              <a:t>Print</a:t>
            </a:r>
            <a:r>
              <a:rPr lang="en-US" sz="2030" u="none" strike="noStrike" spc="-40">
                <a:solidFill>
                  <a:srgbClr val="FDFDFD"/>
                </a:solidFill>
                <a:latin typeface="Poppins"/>
              </a:rPr>
              <a:t> Journal and Magazines</a:t>
            </a:r>
          </a:p>
        </p:txBody>
      </p:sp>
      <p:sp>
        <p:nvSpPr>
          <p:cNvPr id="17" name="TextBox 17"/>
          <p:cNvSpPr txBox="1"/>
          <p:nvPr/>
        </p:nvSpPr>
        <p:spPr>
          <a:xfrm>
            <a:off x="5205480" y="6896382"/>
            <a:ext cx="3381251" cy="357988"/>
          </a:xfrm>
          <a:prstGeom prst="rect">
            <a:avLst/>
          </a:prstGeom>
        </p:spPr>
        <p:txBody>
          <a:bodyPr lIns="0" tIns="0" rIns="0" bIns="0" rtlCol="0" anchor="t">
            <a:spAutoFit/>
          </a:bodyPr>
          <a:lstStyle/>
          <a:p>
            <a:pPr marL="0" lvl="0" indent="0" algn="ctr">
              <a:lnSpc>
                <a:spcPts val="2843"/>
              </a:lnSpc>
              <a:spcBef>
                <a:spcPct val="0"/>
              </a:spcBef>
            </a:pPr>
            <a:r>
              <a:rPr lang="en-US" sz="2030" u="none" strike="noStrike" spc="-40">
                <a:solidFill>
                  <a:srgbClr val="FDFDFD"/>
                </a:solidFill>
                <a:latin typeface="Poppins"/>
              </a:rPr>
              <a:t> Individual E-Journals</a:t>
            </a:r>
          </a:p>
        </p:txBody>
      </p:sp>
      <p:sp>
        <p:nvSpPr>
          <p:cNvPr id="18" name="TextBox 18"/>
          <p:cNvSpPr txBox="1"/>
          <p:nvPr/>
        </p:nvSpPr>
        <p:spPr>
          <a:xfrm>
            <a:off x="5665894" y="6142122"/>
            <a:ext cx="2370352"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FDFDFD"/>
                </a:solidFill>
                <a:latin typeface="Open Sans Extra Bold"/>
              </a:rPr>
              <a:t> 109</a:t>
            </a:r>
          </a:p>
        </p:txBody>
      </p:sp>
      <p:sp>
        <p:nvSpPr>
          <p:cNvPr id="19" name="TextBox 19"/>
          <p:cNvSpPr txBox="1"/>
          <p:nvPr/>
        </p:nvSpPr>
        <p:spPr>
          <a:xfrm>
            <a:off x="1387770" y="7873495"/>
            <a:ext cx="3761890" cy="710413"/>
          </a:xfrm>
          <a:prstGeom prst="rect">
            <a:avLst/>
          </a:prstGeom>
        </p:spPr>
        <p:txBody>
          <a:bodyPr lIns="0" tIns="0" rIns="0" bIns="0" rtlCol="0" anchor="t">
            <a:spAutoFit/>
          </a:bodyPr>
          <a:lstStyle/>
          <a:p>
            <a:pPr marL="0" lvl="0" indent="0" algn="ctr">
              <a:lnSpc>
                <a:spcPts val="2843"/>
              </a:lnSpc>
              <a:spcBef>
                <a:spcPct val="0"/>
              </a:spcBef>
            </a:pPr>
            <a:r>
              <a:rPr lang="en-US" sz="2030" u="none" strike="noStrike" spc="-40">
                <a:solidFill>
                  <a:srgbClr val="FDFDFD"/>
                </a:solidFill>
                <a:latin typeface="Poppins"/>
              </a:rPr>
              <a:t>Online Databases </a:t>
            </a:r>
          </a:p>
          <a:p>
            <a:pPr marL="0" lvl="0" indent="0" algn="ctr">
              <a:lnSpc>
                <a:spcPts val="2843"/>
              </a:lnSpc>
              <a:spcBef>
                <a:spcPct val="0"/>
              </a:spcBef>
            </a:pPr>
            <a:r>
              <a:rPr lang="en-US" sz="2030" u="none" strike="noStrike" spc="-40">
                <a:solidFill>
                  <a:srgbClr val="FDFDFD"/>
                </a:solidFill>
                <a:latin typeface="Poppins"/>
              </a:rPr>
              <a:t>(E-Journals Package)</a:t>
            </a:r>
          </a:p>
        </p:txBody>
      </p:sp>
      <p:sp>
        <p:nvSpPr>
          <p:cNvPr id="20" name="TextBox 20"/>
          <p:cNvSpPr txBox="1"/>
          <p:nvPr/>
        </p:nvSpPr>
        <p:spPr>
          <a:xfrm>
            <a:off x="1795079" y="7227185"/>
            <a:ext cx="2370352"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FDFDFD"/>
                </a:solidFill>
                <a:latin typeface="Open Sans Extra Bold"/>
              </a:rPr>
              <a:t> 35</a:t>
            </a:r>
          </a:p>
        </p:txBody>
      </p:sp>
      <p:sp>
        <p:nvSpPr>
          <p:cNvPr id="21" name="TextBox 21"/>
          <p:cNvSpPr txBox="1"/>
          <p:nvPr/>
        </p:nvSpPr>
        <p:spPr>
          <a:xfrm>
            <a:off x="5149659" y="7897701"/>
            <a:ext cx="3402820" cy="710413"/>
          </a:xfrm>
          <a:prstGeom prst="rect">
            <a:avLst/>
          </a:prstGeom>
        </p:spPr>
        <p:txBody>
          <a:bodyPr lIns="0" tIns="0" rIns="0" bIns="0" rtlCol="0" anchor="t">
            <a:spAutoFit/>
          </a:bodyPr>
          <a:lstStyle/>
          <a:p>
            <a:pPr marL="0" lvl="0" indent="0" algn="ctr">
              <a:lnSpc>
                <a:spcPts val="2843"/>
              </a:lnSpc>
              <a:spcBef>
                <a:spcPct val="0"/>
              </a:spcBef>
            </a:pPr>
            <a:r>
              <a:rPr lang="en-US" sz="2030" u="none" strike="noStrike" spc="-40">
                <a:solidFill>
                  <a:srgbClr val="FDFDFD"/>
                </a:solidFill>
                <a:latin typeface="Poppins"/>
              </a:rPr>
              <a:t>Number of E-Journals Covered in all Database</a:t>
            </a:r>
          </a:p>
        </p:txBody>
      </p:sp>
      <p:sp>
        <p:nvSpPr>
          <p:cNvPr id="22" name="TextBox 22"/>
          <p:cNvSpPr txBox="1"/>
          <p:nvPr/>
        </p:nvSpPr>
        <p:spPr>
          <a:xfrm>
            <a:off x="5710929" y="7275401"/>
            <a:ext cx="2370352"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FDFDFD"/>
                </a:solidFill>
                <a:latin typeface="Open Sans Extra Bold"/>
              </a:rPr>
              <a:t> 5957+</a:t>
            </a:r>
          </a:p>
        </p:txBody>
      </p:sp>
      <p:sp>
        <p:nvSpPr>
          <p:cNvPr id="23" name="TextBox 23"/>
          <p:cNvSpPr txBox="1"/>
          <p:nvPr/>
        </p:nvSpPr>
        <p:spPr>
          <a:xfrm>
            <a:off x="1715478" y="6155019"/>
            <a:ext cx="2370352" cy="679450"/>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FDFDFD"/>
                </a:solidFill>
                <a:latin typeface="Open Sans Extra Bold"/>
              </a:rPr>
              <a:t> 46</a:t>
            </a:r>
          </a:p>
        </p:txBody>
      </p:sp>
      <p:grpSp>
        <p:nvGrpSpPr>
          <p:cNvPr id="24" name="Group 24"/>
          <p:cNvGrpSpPr/>
          <p:nvPr/>
        </p:nvGrpSpPr>
        <p:grpSpPr>
          <a:xfrm rot="-10800000">
            <a:off x="12370777" y="0"/>
            <a:ext cx="5917223" cy="10287000"/>
            <a:chOff x="0" y="0"/>
            <a:chExt cx="1558446" cy="2709333"/>
          </a:xfrm>
        </p:grpSpPr>
        <p:sp>
          <p:nvSpPr>
            <p:cNvPr id="25" name="Freeform 25"/>
            <p:cNvSpPr/>
            <p:nvPr/>
          </p:nvSpPr>
          <p:spPr>
            <a:xfrm>
              <a:off x="0" y="0"/>
              <a:ext cx="1558446" cy="2709333"/>
            </a:xfrm>
            <a:custGeom>
              <a:avLst/>
              <a:gdLst/>
              <a:ahLst/>
              <a:cxnLst/>
              <a:rect l="l" t="t" r="r" b="b"/>
              <a:pathLst>
                <a:path w="1558446" h="2709333">
                  <a:moveTo>
                    <a:pt x="0" y="0"/>
                  </a:moveTo>
                  <a:lnTo>
                    <a:pt x="1558446" y="0"/>
                  </a:lnTo>
                  <a:lnTo>
                    <a:pt x="1558446" y="2709333"/>
                  </a:lnTo>
                  <a:lnTo>
                    <a:pt x="0" y="2709333"/>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26" name="TextBox 26"/>
            <p:cNvSpPr txBox="1"/>
            <p:nvPr/>
          </p:nvSpPr>
          <p:spPr>
            <a:xfrm>
              <a:off x="0" y="-38100"/>
              <a:ext cx="1558446" cy="2747433"/>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044609" y="300249"/>
            <a:ext cx="7943402" cy="9633601"/>
            <a:chOff x="0" y="0"/>
            <a:chExt cx="8512768" cy="10324117"/>
          </a:xfrm>
        </p:grpSpPr>
        <p:sp>
          <p:nvSpPr>
            <p:cNvPr id="28" name="Freeform 28"/>
            <p:cNvSpPr/>
            <p:nvPr/>
          </p:nvSpPr>
          <p:spPr>
            <a:xfrm>
              <a:off x="-2794" y="-127"/>
              <a:ext cx="8515562" cy="10324244"/>
            </a:xfrm>
            <a:custGeom>
              <a:avLst/>
              <a:gdLst/>
              <a:ahLst/>
              <a:cxnLst/>
              <a:rect l="l" t="t" r="r" b="b"/>
              <a:pathLst>
                <a:path w="8515562" h="10324244">
                  <a:moveTo>
                    <a:pt x="8515562" y="10288683"/>
                  </a:moveTo>
                  <a:cubicBezTo>
                    <a:pt x="8515562" y="10321950"/>
                    <a:pt x="8505006" y="10324244"/>
                    <a:pt x="8477486" y="10324244"/>
                  </a:cubicBezTo>
                  <a:cubicBezTo>
                    <a:pt x="5652965" y="10323607"/>
                    <a:pt x="2828571" y="10323607"/>
                    <a:pt x="4051" y="10323607"/>
                  </a:cubicBezTo>
                  <a:cubicBezTo>
                    <a:pt x="0" y="10309714"/>
                    <a:pt x="6313" y="10297095"/>
                    <a:pt x="9203" y="10284222"/>
                  </a:cubicBezTo>
                  <a:cubicBezTo>
                    <a:pt x="133358" y="9720587"/>
                    <a:pt x="257638" y="9157080"/>
                    <a:pt x="382170" y="8593574"/>
                  </a:cubicBezTo>
                  <a:cubicBezTo>
                    <a:pt x="559731" y="7790184"/>
                    <a:pt x="737670" y="6986923"/>
                    <a:pt x="915105" y="6183534"/>
                  </a:cubicBezTo>
                  <a:cubicBezTo>
                    <a:pt x="1134261" y="5191374"/>
                    <a:pt x="1352914" y="4199215"/>
                    <a:pt x="1571944" y="3207183"/>
                  </a:cubicBezTo>
                  <a:cubicBezTo>
                    <a:pt x="1794493" y="2199346"/>
                    <a:pt x="2017167" y="1191636"/>
                    <a:pt x="2240344" y="183926"/>
                  </a:cubicBezTo>
                  <a:cubicBezTo>
                    <a:pt x="2253916" y="122617"/>
                    <a:pt x="2262586" y="59906"/>
                    <a:pt x="2284577" y="637"/>
                  </a:cubicBezTo>
                  <a:cubicBezTo>
                    <a:pt x="4348964" y="637"/>
                    <a:pt x="6413351" y="637"/>
                    <a:pt x="8477737" y="0"/>
                  </a:cubicBezTo>
                  <a:cubicBezTo>
                    <a:pt x="8505761" y="0"/>
                    <a:pt x="8515311" y="3441"/>
                    <a:pt x="8515311" y="35944"/>
                  </a:cubicBezTo>
                  <a:cubicBezTo>
                    <a:pt x="8514557" y="3453566"/>
                    <a:pt x="8514557" y="6871188"/>
                    <a:pt x="8515562" y="10288683"/>
                  </a:cubicBezTo>
                  <a:close/>
                </a:path>
              </a:pathLst>
            </a:custGeom>
            <a:blipFill>
              <a:blip r:embed="rId2"/>
              <a:stretch>
                <a:fillRect l="-31940" t="-2" r="-50323"/>
              </a:stretch>
            </a:blipFill>
          </p:spPr>
          <p:txBody>
            <a:bodyPr/>
            <a:lstStyle/>
            <a:p>
              <a:endParaRPr lang="en-US"/>
            </a:p>
          </p:txBody>
        </p:sp>
      </p:grpSp>
      <p:grpSp>
        <p:nvGrpSpPr>
          <p:cNvPr id="29" name="Group 29"/>
          <p:cNvGrpSpPr/>
          <p:nvPr/>
        </p:nvGrpSpPr>
        <p:grpSpPr>
          <a:xfrm rot="-10800000">
            <a:off x="-14361570" y="9933850"/>
            <a:ext cx="19852304" cy="1844774"/>
            <a:chOff x="0" y="0"/>
            <a:chExt cx="5228590" cy="485866"/>
          </a:xfrm>
        </p:grpSpPr>
        <p:sp>
          <p:nvSpPr>
            <p:cNvPr id="30" name="Freeform 30"/>
            <p:cNvSpPr/>
            <p:nvPr/>
          </p:nvSpPr>
          <p:spPr>
            <a:xfrm>
              <a:off x="0" y="0"/>
              <a:ext cx="5228591" cy="485866"/>
            </a:xfrm>
            <a:custGeom>
              <a:avLst/>
              <a:gdLst/>
              <a:ahLst/>
              <a:cxnLst/>
              <a:rect l="l" t="t" r="r" b="b"/>
              <a:pathLst>
                <a:path w="5228591" h="485866">
                  <a:moveTo>
                    <a:pt x="0" y="0"/>
                  </a:moveTo>
                  <a:lnTo>
                    <a:pt x="5228591" y="0"/>
                  </a:lnTo>
                  <a:lnTo>
                    <a:pt x="5228591" y="485866"/>
                  </a:lnTo>
                  <a:lnTo>
                    <a:pt x="0" y="485866"/>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31" name="TextBox 31"/>
            <p:cNvSpPr txBox="1"/>
            <p:nvPr/>
          </p:nvSpPr>
          <p:spPr>
            <a:xfrm>
              <a:off x="0" y="-38100"/>
              <a:ext cx="5228590" cy="523966"/>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rot="-10800000">
            <a:off x="-13176394" y="-153699"/>
            <a:ext cx="19852304" cy="598653"/>
            <a:chOff x="0" y="0"/>
            <a:chExt cx="5228590" cy="157670"/>
          </a:xfrm>
        </p:grpSpPr>
        <p:sp>
          <p:nvSpPr>
            <p:cNvPr id="33" name="Freeform 33"/>
            <p:cNvSpPr/>
            <p:nvPr/>
          </p:nvSpPr>
          <p:spPr>
            <a:xfrm>
              <a:off x="0" y="0"/>
              <a:ext cx="5228591" cy="157670"/>
            </a:xfrm>
            <a:custGeom>
              <a:avLst/>
              <a:gdLst/>
              <a:ahLst/>
              <a:cxnLst/>
              <a:rect l="l" t="t" r="r" b="b"/>
              <a:pathLst>
                <a:path w="5228591" h="157670">
                  <a:moveTo>
                    <a:pt x="0" y="0"/>
                  </a:moveTo>
                  <a:lnTo>
                    <a:pt x="5228591" y="0"/>
                  </a:lnTo>
                  <a:lnTo>
                    <a:pt x="5228591" y="157670"/>
                  </a:lnTo>
                  <a:lnTo>
                    <a:pt x="0" y="157670"/>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34" name="TextBox 34"/>
            <p:cNvSpPr txBox="1"/>
            <p:nvPr/>
          </p:nvSpPr>
          <p:spPr>
            <a:xfrm>
              <a:off x="0" y="-38100"/>
              <a:ext cx="5228590" cy="19577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rot="5400000">
            <a:off x="-10289553" y="8335913"/>
            <a:ext cx="19852304" cy="1844774"/>
            <a:chOff x="0" y="0"/>
            <a:chExt cx="5228590" cy="485866"/>
          </a:xfrm>
        </p:grpSpPr>
        <p:sp>
          <p:nvSpPr>
            <p:cNvPr id="36" name="Freeform 36"/>
            <p:cNvSpPr/>
            <p:nvPr/>
          </p:nvSpPr>
          <p:spPr>
            <a:xfrm>
              <a:off x="0" y="0"/>
              <a:ext cx="5228591" cy="485866"/>
            </a:xfrm>
            <a:custGeom>
              <a:avLst/>
              <a:gdLst/>
              <a:ahLst/>
              <a:cxnLst/>
              <a:rect l="l" t="t" r="r" b="b"/>
              <a:pathLst>
                <a:path w="5228591" h="485866">
                  <a:moveTo>
                    <a:pt x="0" y="0"/>
                  </a:moveTo>
                  <a:lnTo>
                    <a:pt x="5228591" y="0"/>
                  </a:lnTo>
                  <a:lnTo>
                    <a:pt x="5228591" y="485866"/>
                  </a:lnTo>
                  <a:lnTo>
                    <a:pt x="0" y="485866"/>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37" name="TextBox 37"/>
            <p:cNvSpPr txBox="1"/>
            <p:nvPr/>
          </p:nvSpPr>
          <p:spPr>
            <a:xfrm>
              <a:off x="0" y="-38100"/>
              <a:ext cx="5228590" cy="523966"/>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3985680" y="577773"/>
            <a:ext cx="3472254" cy="1579939"/>
            <a:chOff x="0" y="0"/>
            <a:chExt cx="1945489" cy="885233"/>
          </a:xfrm>
        </p:grpSpPr>
        <p:sp>
          <p:nvSpPr>
            <p:cNvPr id="39" name="Freeform 39"/>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40" name="TextBox 40"/>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41" name="Freeform 41"/>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3"/>
            <a:stretch>
              <a:fillRect l="-2130" t="-497" b="-497"/>
            </a:stretch>
          </a:blipFill>
        </p:spPr>
        <p:txBody>
          <a:bodyPr/>
          <a:lstStyle/>
          <a:p>
            <a:endParaRPr lang="en-US"/>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266830" y="0"/>
            <a:ext cx="5021170" cy="10287000"/>
            <a:chOff x="0" y="0"/>
            <a:chExt cx="1322448" cy="2709333"/>
          </a:xfrm>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4" name="TextBox 4"/>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44609" y="300249"/>
            <a:ext cx="7943402" cy="9633601"/>
            <a:chOff x="0" y="0"/>
            <a:chExt cx="8512768" cy="10324117"/>
          </a:xfrm>
        </p:grpSpPr>
        <p:sp>
          <p:nvSpPr>
            <p:cNvPr id="6" name="Freeform 6"/>
            <p:cNvSpPr/>
            <p:nvPr/>
          </p:nvSpPr>
          <p:spPr>
            <a:xfrm>
              <a:off x="-2794" y="-127"/>
              <a:ext cx="8515562" cy="10324244"/>
            </a:xfrm>
            <a:custGeom>
              <a:avLst/>
              <a:gdLst/>
              <a:ahLst/>
              <a:cxnLst/>
              <a:rect l="l" t="t" r="r" b="b"/>
              <a:pathLst>
                <a:path w="8515562" h="10324244">
                  <a:moveTo>
                    <a:pt x="8515562" y="10288683"/>
                  </a:moveTo>
                  <a:cubicBezTo>
                    <a:pt x="8515562" y="10321950"/>
                    <a:pt x="8505006" y="10324244"/>
                    <a:pt x="8477486" y="10324244"/>
                  </a:cubicBezTo>
                  <a:cubicBezTo>
                    <a:pt x="5652965" y="10323607"/>
                    <a:pt x="2828571" y="10323607"/>
                    <a:pt x="4051" y="10323607"/>
                  </a:cubicBezTo>
                  <a:cubicBezTo>
                    <a:pt x="0" y="10309714"/>
                    <a:pt x="6313" y="10297095"/>
                    <a:pt x="9203" y="10284222"/>
                  </a:cubicBezTo>
                  <a:cubicBezTo>
                    <a:pt x="133358" y="9720587"/>
                    <a:pt x="257638" y="9157080"/>
                    <a:pt x="382170" y="8593574"/>
                  </a:cubicBezTo>
                  <a:cubicBezTo>
                    <a:pt x="559731" y="7790184"/>
                    <a:pt x="737670" y="6986923"/>
                    <a:pt x="915105" y="6183534"/>
                  </a:cubicBezTo>
                  <a:cubicBezTo>
                    <a:pt x="1134261" y="5191374"/>
                    <a:pt x="1352914" y="4199215"/>
                    <a:pt x="1571944" y="3207183"/>
                  </a:cubicBezTo>
                  <a:cubicBezTo>
                    <a:pt x="1794493" y="2199346"/>
                    <a:pt x="2017167" y="1191636"/>
                    <a:pt x="2240344" y="183926"/>
                  </a:cubicBezTo>
                  <a:cubicBezTo>
                    <a:pt x="2253916" y="122617"/>
                    <a:pt x="2262586" y="59906"/>
                    <a:pt x="2284577" y="637"/>
                  </a:cubicBezTo>
                  <a:cubicBezTo>
                    <a:pt x="4348964" y="637"/>
                    <a:pt x="6413351" y="637"/>
                    <a:pt x="8477737" y="0"/>
                  </a:cubicBezTo>
                  <a:cubicBezTo>
                    <a:pt x="8505761" y="0"/>
                    <a:pt x="8515311" y="3441"/>
                    <a:pt x="8515311" y="35944"/>
                  </a:cubicBezTo>
                  <a:cubicBezTo>
                    <a:pt x="8514557" y="3453566"/>
                    <a:pt x="8514557" y="6871188"/>
                    <a:pt x="8515562" y="10288683"/>
                  </a:cubicBezTo>
                  <a:close/>
                </a:path>
              </a:pathLst>
            </a:custGeom>
            <a:blipFill>
              <a:blip r:embed="rId2"/>
              <a:stretch>
                <a:fillRect l="-81547" t="-1" r="-716" b="-1"/>
              </a:stretch>
            </a:blipFill>
          </p:spPr>
          <p:txBody>
            <a:bodyPr/>
            <a:lstStyle/>
            <a:p>
              <a:endParaRPr lang="en-US"/>
            </a:p>
          </p:txBody>
        </p:sp>
      </p:grpSp>
      <p:sp>
        <p:nvSpPr>
          <p:cNvPr id="7" name="Freeform 7"/>
          <p:cNvSpPr/>
          <p:nvPr/>
        </p:nvSpPr>
        <p:spPr>
          <a:xfrm>
            <a:off x="1594175" y="8410948"/>
            <a:ext cx="11402164" cy="711357"/>
          </a:xfrm>
          <a:custGeom>
            <a:avLst/>
            <a:gdLst/>
            <a:ahLst/>
            <a:cxnLst/>
            <a:rect l="l" t="t" r="r" b="b"/>
            <a:pathLst>
              <a:path w="11402164" h="711357">
                <a:moveTo>
                  <a:pt x="0" y="0"/>
                </a:moveTo>
                <a:lnTo>
                  <a:pt x="11402164" y="0"/>
                </a:lnTo>
                <a:lnTo>
                  <a:pt x="11402164" y="711358"/>
                </a:lnTo>
                <a:lnTo>
                  <a:pt x="0" y="711358"/>
                </a:lnTo>
                <a:lnTo>
                  <a:pt x="0" y="0"/>
                </a:lnTo>
                <a:close/>
              </a:path>
            </a:pathLst>
          </a:custGeom>
          <a:blipFill>
            <a:blip r:embed="rId3"/>
            <a:stretch>
              <a:fillRect t="-216567"/>
            </a:stretch>
          </a:blipFill>
        </p:spPr>
        <p:txBody>
          <a:bodyPr/>
          <a:lstStyle/>
          <a:p>
            <a:endParaRPr lang="en-US"/>
          </a:p>
        </p:txBody>
      </p:sp>
      <p:grpSp>
        <p:nvGrpSpPr>
          <p:cNvPr id="8" name="Group 8"/>
          <p:cNvGrpSpPr/>
          <p:nvPr/>
        </p:nvGrpSpPr>
        <p:grpSpPr>
          <a:xfrm>
            <a:off x="1609132" y="5143500"/>
            <a:ext cx="12050792" cy="3623127"/>
            <a:chOff x="0" y="0"/>
            <a:chExt cx="3173871" cy="954239"/>
          </a:xfrm>
        </p:grpSpPr>
        <p:sp>
          <p:nvSpPr>
            <p:cNvPr id="9" name="Freeform 9"/>
            <p:cNvSpPr/>
            <p:nvPr/>
          </p:nvSpPr>
          <p:spPr>
            <a:xfrm>
              <a:off x="0" y="0"/>
              <a:ext cx="3173871" cy="954239"/>
            </a:xfrm>
            <a:custGeom>
              <a:avLst/>
              <a:gdLst/>
              <a:ahLst/>
              <a:cxnLst/>
              <a:rect l="l" t="t" r="r" b="b"/>
              <a:pathLst>
                <a:path w="3173871" h="954239">
                  <a:moveTo>
                    <a:pt x="8994" y="0"/>
                  </a:moveTo>
                  <a:lnTo>
                    <a:pt x="3164877" y="0"/>
                  </a:lnTo>
                  <a:cubicBezTo>
                    <a:pt x="3169844" y="0"/>
                    <a:pt x="3173871" y="4027"/>
                    <a:pt x="3173871" y="8994"/>
                  </a:cubicBezTo>
                  <a:lnTo>
                    <a:pt x="3173871" y="945245"/>
                  </a:lnTo>
                  <a:cubicBezTo>
                    <a:pt x="3173871" y="950212"/>
                    <a:pt x="3169844" y="954239"/>
                    <a:pt x="3164877" y="954239"/>
                  </a:cubicBezTo>
                  <a:lnTo>
                    <a:pt x="8994" y="954239"/>
                  </a:lnTo>
                  <a:cubicBezTo>
                    <a:pt x="4027" y="954239"/>
                    <a:pt x="0" y="950212"/>
                    <a:pt x="0" y="945245"/>
                  </a:cubicBezTo>
                  <a:lnTo>
                    <a:pt x="0" y="8994"/>
                  </a:lnTo>
                  <a:cubicBezTo>
                    <a:pt x="0" y="4027"/>
                    <a:pt x="4027" y="0"/>
                    <a:pt x="8994" y="0"/>
                  </a:cubicBez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10" name="TextBox 10"/>
            <p:cNvSpPr txBox="1"/>
            <p:nvPr/>
          </p:nvSpPr>
          <p:spPr>
            <a:xfrm>
              <a:off x="0" y="-38100"/>
              <a:ext cx="3173871" cy="99233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885960" y="4756837"/>
            <a:ext cx="2772169" cy="685553"/>
            <a:chOff x="0" y="0"/>
            <a:chExt cx="1013291" cy="250585"/>
          </a:xfrm>
        </p:grpSpPr>
        <p:sp>
          <p:nvSpPr>
            <p:cNvPr id="12" name="Freeform 12"/>
            <p:cNvSpPr/>
            <p:nvPr/>
          </p:nvSpPr>
          <p:spPr>
            <a:xfrm>
              <a:off x="0" y="0"/>
              <a:ext cx="1013291" cy="250585"/>
            </a:xfrm>
            <a:custGeom>
              <a:avLst/>
              <a:gdLst/>
              <a:ahLst/>
              <a:cxnLst/>
              <a:rect l="l" t="t" r="r" b="b"/>
              <a:pathLst>
                <a:path w="1013291" h="250585">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rotWithShape="1">
              <a:gsLst>
                <a:gs pos="0">
                  <a:srgbClr val="00569E">
                    <a:alpha val="100000"/>
                  </a:srgbClr>
                </a:gs>
                <a:gs pos="100000">
                  <a:srgbClr val="014074">
                    <a:alpha val="100000"/>
                  </a:srgbClr>
                </a:gs>
              </a:gsLst>
              <a:path path="circle">
                <a:fillToRect r="100000" b="100000"/>
              </a:path>
              <a:tileRect l="-100000" t="-100000"/>
            </a:gradFill>
            <a:ln cap="rnd">
              <a:noFill/>
              <a:prstDash val="solid"/>
              <a:round/>
            </a:ln>
          </p:spPr>
          <p:txBody>
            <a:bodyPr/>
            <a:lstStyle/>
            <a:p>
              <a:endParaRPr lang="en-US"/>
            </a:p>
          </p:txBody>
        </p:sp>
        <p:sp>
          <p:nvSpPr>
            <p:cNvPr id="13" name="TextBox 13"/>
            <p:cNvSpPr txBox="1"/>
            <p:nvPr/>
          </p:nvSpPr>
          <p:spPr>
            <a:xfrm>
              <a:off x="0" y="-66675"/>
              <a:ext cx="1013291" cy="317260"/>
            </a:xfrm>
            <a:prstGeom prst="rect">
              <a:avLst/>
            </a:prstGeom>
          </p:spPr>
          <p:txBody>
            <a:bodyPr lIns="0" tIns="0" rIns="0" bIns="0" rtlCol="0" anchor="ctr"/>
            <a:lstStyle/>
            <a:p>
              <a:pPr marL="0" lvl="0" indent="0" algn="ctr">
                <a:lnSpc>
                  <a:spcPts val="3480"/>
                </a:lnSpc>
                <a:spcBef>
                  <a:spcPct val="0"/>
                </a:spcBef>
              </a:pPr>
              <a:r>
                <a:rPr lang="en-US" sz="2486" u="none" strike="noStrike">
                  <a:solidFill>
                    <a:srgbClr val="FFFFFF"/>
                  </a:solidFill>
                  <a:latin typeface="Poppins Bold"/>
                </a:rPr>
                <a:t>Print Collection</a:t>
              </a:r>
            </a:p>
          </p:txBody>
        </p:sp>
      </p:grpSp>
      <p:grpSp>
        <p:nvGrpSpPr>
          <p:cNvPr id="14" name="Group 14"/>
          <p:cNvGrpSpPr/>
          <p:nvPr/>
        </p:nvGrpSpPr>
        <p:grpSpPr>
          <a:xfrm>
            <a:off x="5244767" y="4800723"/>
            <a:ext cx="3665476" cy="685553"/>
            <a:chOff x="0" y="0"/>
            <a:chExt cx="1339815" cy="250585"/>
          </a:xfrm>
        </p:grpSpPr>
        <p:sp>
          <p:nvSpPr>
            <p:cNvPr id="15" name="Freeform 15"/>
            <p:cNvSpPr/>
            <p:nvPr/>
          </p:nvSpPr>
          <p:spPr>
            <a:xfrm>
              <a:off x="0" y="0"/>
              <a:ext cx="1339815" cy="250585"/>
            </a:xfrm>
            <a:custGeom>
              <a:avLst/>
              <a:gdLst/>
              <a:ahLst/>
              <a:cxnLst/>
              <a:rect l="l" t="t" r="r" b="b"/>
              <a:pathLst>
                <a:path w="1339815" h="250585">
                  <a:moveTo>
                    <a:pt x="97157" y="0"/>
                  </a:moveTo>
                  <a:lnTo>
                    <a:pt x="1242658" y="0"/>
                  </a:lnTo>
                  <a:cubicBezTo>
                    <a:pt x="1268425" y="0"/>
                    <a:pt x="1293138" y="10236"/>
                    <a:pt x="1311358" y="28457"/>
                  </a:cubicBezTo>
                  <a:cubicBezTo>
                    <a:pt x="1329579" y="46677"/>
                    <a:pt x="1339815" y="71390"/>
                    <a:pt x="1339815" y="97157"/>
                  </a:cubicBezTo>
                  <a:lnTo>
                    <a:pt x="1339815" y="153428"/>
                  </a:lnTo>
                  <a:cubicBezTo>
                    <a:pt x="1339815" y="179196"/>
                    <a:pt x="1329579" y="203908"/>
                    <a:pt x="1311358" y="222129"/>
                  </a:cubicBezTo>
                  <a:cubicBezTo>
                    <a:pt x="1293138" y="240349"/>
                    <a:pt x="1268425" y="250585"/>
                    <a:pt x="1242658" y="250585"/>
                  </a:cubicBezTo>
                  <a:lnTo>
                    <a:pt x="97157" y="250585"/>
                  </a:lnTo>
                  <a:cubicBezTo>
                    <a:pt x="71390" y="250585"/>
                    <a:pt x="46677" y="240349"/>
                    <a:pt x="28457" y="222129"/>
                  </a:cubicBezTo>
                  <a:cubicBezTo>
                    <a:pt x="10236" y="203908"/>
                    <a:pt x="0" y="179196"/>
                    <a:pt x="0" y="153428"/>
                  </a:cubicBezTo>
                  <a:lnTo>
                    <a:pt x="0" y="97157"/>
                  </a:lnTo>
                  <a:cubicBezTo>
                    <a:pt x="0" y="71390"/>
                    <a:pt x="10236" y="46677"/>
                    <a:pt x="28457" y="28457"/>
                  </a:cubicBezTo>
                  <a:cubicBezTo>
                    <a:pt x="46677" y="10236"/>
                    <a:pt x="71390" y="0"/>
                    <a:pt x="97157" y="0"/>
                  </a:cubicBezTo>
                  <a:close/>
                </a:path>
              </a:pathLst>
            </a:custGeom>
            <a:gradFill rotWithShape="1">
              <a:gsLst>
                <a:gs pos="0">
                  <a:srgbClr val="00569E">
                    <a:alpha val="100000"/>
                  </a:srgbClr>
                </a:gs>
                <a:gs pos="100000">
                  <a:srgbClr val="014074">
                    <a:alpha val="100000"/>
                  </a:srgbClr>
                </a:gs>
              </a:gsLst>
              <a:path path="circle">
                <a:fillToRect r="100000" b="100000"/>
              </a:path>
              <a:tileRect l="-100000" t="-100000"/>
            </a:gradFill>
            <a:ln cap="rnd">
              <a:noFill/>
              <a:prstDash val="solid"/>
              <a:round/>
            </a:ln>
          </p:spPr>
          <p:txBody>
            <a:bodyPr/>
            <a:lstStyle/>
            <a:p>
              <a:endParaRPr lang="en-US"/>
            </a:p>
          </p:txBody>
        </p:sp>
        <p:sp>
          <p:nvSpPr>
            <p:cNvPr id="16" name="TextBox 16"/>
            <p:cNvSpPr txBox="1"/>
            <p:nvPr/>
          </p:nvSpPr>
          <p:spPr>
            <a:xfrm>
              <a:off x="0" y="-66675"/>
              <a:ext cx="1339815" cy="317260"/>
            </a:xfrm>
            <a:prstGeom prst="rect">
              <a:avLst/>
            </a:prstGeom>
          </p:spPr>
          <p:txBody>
            <a:bodyPr lIns="0" tIns="0" rIns="0" bIns="0" rtlCol="0" anchor="ctr"/>
            <a:lstStyle/>
            <a:p>
              <a:pPr marL="0" lvl="0" indent="0" algn="ctr">
                <a:lnSpc>
                  <a:spcPts val="3480"/>
                </a:lnSpc>
                <a:spcBef>
                  <a:spcPct val="0"/>
                </a:spcBef>
              </a:pPr>
              <a:r>
                <a:rPr lang="en-US" sz="2486">
                  <a:solidFill>
                    <a:srgbClr val="FFFFFF"/>
                  </a:solidFill>
                  <a:latin typeface="Poppins Bold"/>
                </a:rPr>
                <a:t>Electronic Collection</a:t>
              </a:r>
            </a:p>
          </p:txBody>
        </p:sp>
      </p:grpSp>
      <p:grpSp>
        <p:nvGrpSpPr>
          <p:cNvPr id="17" name="Group 17"/>
          <p:cNvGrpSpPr/>
          <p:nvPr/>
        </p:nvGrpSpPr>
        <p:grpSpPr>
          <a:xfrm>
            <a:off x="9144000" y="4756837"/>
            <a:ext cx="4130048" cy="685553"/>
            <a:chOff x="0" y="0"/>
            <a:chExt cx="1509627" cy="250585"/>
          </a:xfrm>
        </p:grpSpPr>
        <p:sp>
          <p:nvSpPr>
            <p:cNvPr id="18" name="Freeform 18"/>
            <p:cNvSpPr/>
            <p:nvPr/>
          </p:nvSpPr>
          <p:spPr>
            <a:xfrm>
              <a:off x="0" y="0"/>
              <a:ext cx="1509627" cy="250585"/>
            </a:xfrm>
            <a:custGeom>
              <a:avLst/>
              <a:gdLst/>
              <a:ahLst/>
              <a:cxnLst/>
              <a:rect l="l" t="t" r="r" b="b"/>
              <a:pathLst>
                <a:path w="1509627" h="250585">
                  <a:moveTo>
                    <a:pt x="86229" y="0"/>
                  </a:moveTo>
                  <a:lnTo>
                    <a:pt x="1423398" y="0"/>
                  </a:lnTo>
                  <a:cubicBezTo>
                    <a:pt x="1446267" y="0"/>
                    <a:pt x="1468200" y="9085"/>
                    <a:pt x="1484371" y="25256"/>
                  </a:cubicBezTo>
                  <a:cubicBezTo>
                    <a:pt x="1500542" y="41427"/>
                    <a:pt x="1509627" y="63359"/>
                    <a:pt x="1509627" y="86229"/>
                  </a:cubicBezTo>
                  <a:lnTo>
                    <a:pt x="1509627" y="164357"/>
                  </a:lnTo>
                  <a:cubicBezTo>
                    <a:pt x="1509627" y="211980"/>
                    <a:pt x="1471021" y="250585"/>
                    <a:pt x="1423398" y="250585"/>
                  </a:cubicBezTo>
                  <a:lnTo>
                    <a:pt x="86229" y="250585"/>
                  </a:lnTo>
                  <a:cubicBezTo>
                    <a:pt x="38606" y="250585"/>
                    <a:pt x="0" y="211980"/>
                    <a:pt x="0" y="164357"/>
                  </a:cubicBezTo>
                  <a:lnTo>
                    <a:pt x="0" y="86229"/>
                  </a:lnTo>
                  <a:cubicBezTo>
                    <a:pt x="0" y="63359"/>
                    <a:pt x="9085" y="41427"/>
                    <a:pt x="25256" y="25256"/>
                  </a:cubicBezTo>
                  <a:cubicBezTo>
                    <a:pt x="41427" y="9085"/>
                    <a:pt x="63359" y="0"/>
                    <a:pt x="86229" y="0"/>
                  </a:cubicBezTo>
                  <a:close/>
                </a:path>
              </a:pathLst>
            </a:custGeom>
            <a:gradFill rotWithShape="1">
              <a:gsLst>
                <a:gs pos="0">
                  <a:srgbClr val="00569E">
                    <a:alpha val="100000"/>
                  </a:srgbClr>
                </a:gs>
                <a:gs pos="100000">
                  <a:srgbClr val="014074">
                    <a:alpha val="100000"/>
                  </a:srgbClr>
                </a:gs>
              </a:gsLst>
              <a:path path="circle">
                <a:fillToRect r="100000" b="100000"/>
              </a:path>
              <a:tileRect l="-100000" t="-100000"/>
            </a:gradFill>
            <a:ln cap="rnd">
              <a:noFill/>
              <a:prstDash val="solid"/>
              <a:round/>
            </a:ln>
          </p:spPr>
          <p:txBody>
            <a:bodyPr/>
            <a:lstStyle/>
            <a:p>
              <a:endParaRPr lang="en-US"/>
            </a:p>
          </p:txBody>
        </p:sp>
        <p:sp>
          <p:nvSpPr>
            <p:cNvPr id="19" name="TextBox 19"/>
            <p:cNvSpPr txBox="1"/>
            <p:nvPr/>
          </p:nvSpPr>
          <p:spPr>
            <a:xfrm>
              <a:off x="0" y="-66675"/>
              <a:ext cx="1509627" cy="317260"/>
            </a:xfrm>
            <a:prstGeom prst="rect">
              <a:avLst/>
            </a:prstGeom>
          </p:spPr>
          <p:txBody>
            <a:bodyPr lIns="0" tIns="0" rIns="0" bIns="0" rtlCol="0" anchor="ctr"/>
            <a:lstStyle/>
            <a:p>
              <a:pPr marL="0" lvl="0" indent="0" algn="ctr">
                <a:lnSpc>
                  <a:spcPts val="3480"/>
                </a:lnSpc>
                <a:spcBef>
                  <a:spcPct val="0"/>
                </a:spcBef>
              </a:pPr>
              <a:r>
                <a:rPr lang="en-US" sz="2486">
                  <a:solidFill>
                    <a:srgbClr val="FFFFFF"/>
                  </a:solidFill>
                  <a:latin typeface="Poppins Bold"/>
                </a:rPr>
                <a:t>Audio-Visual Materials</a:t>
              </a:r>
            </a:p>
          </p:txBody>
        </p:sp>
      </p:grpSp>
      <p:sp>
        <p:nvSpPr>
          <p:cNvPr id="20" name="TextBox 20"/>
          <p:cNvSpPr txBox="1"/>
          <p:nvPr/>
        </p:nvSpPr>
        <p:spPr>
          <a:xfrm>
            <a:off x="5746756" y="5051988"/>
            <a:ext cx="2661498" cy="2062679"/>
          </a:xfrm>
          <a:prstGeom prst="rect">
            <a:avLst/>
          </a:prstGeom>
        </p:spPr>
        <p:txBody>
          <a:bodyPr lIns="0" tIns="0" rIns="0" bIns="0" rtlCol="0" anchor="t">
            <a:spAutoFit/>
          </a:bodyPr>
          <a:lstStyle/>
          <a:p>
            <a:pPr algn="ctr">
              <a:lnSpc>
                <a:spcPts val="2334"/>
              </a:lnSpc>
            </a:pPr>
            <a:endParaRPr/>
          </a:p>
          <a:p>
            <a:pPr algn="ctr">
              <a:lnSpc>
                <a:spcPts val="2334"/>
              </a:lnSpc>
            </a:pPr>
            <a:endParaRPr/>
          </a:p>
          <a:p>
            <a:pPr marL="474979" lvl="1" indent="-237490" algn="l">
              <a:lnSpc>
                <a:spcPts val="3079"/>
              </a:lnSpc>
              <a:buFont typeface="Arial"/>
              <a:buChar char="•"/>
            </a:pPr>
            <a:r>
              <a:rPr lang="en-US" sz="2199" spc="-43">
                <a:solidFill>
                  <a:srgbClr val="FDFDFD"/>
                </a:solidFill>
                <a:latin typeface="Poppins Bold"/>
              </a:rPr>
              <a:t>E-Books</a:t>
            </a:r>
          </a:p>
          <a:p>
            <a:pPr marL="474979" lvl="1" indent="-237490" algn="l">
              <a:lnSpc>
                <a:spcPts val="3079"/>
              </a:lnSpc>
              <a:buFont typeface="Arial"/>
              <a:buChar char="•"/>
            </a:pPr>
            <a:r>
              <a:rPr lang="en-US" sz="2199" spc="-43">
                <a:solidFill>
                  <a:srgbClr val="FDFDFD"/>
                </a:solidFill>
                <a:latin typeface="Poppins Bold"/>
              </a:rPr>
              <a:t>E-Journals</a:t>
            </a:r>
          </a:p>
          <a:p>
            <a:pPr marL="474979" lvl="1" indent="-237490" algn="l">
              <a:lnSpc>
                <a:spcPts val="3079"/>
              </a:lnSpc>
              <a:buFont typeface="Arial"/>
              <a:buChar char="•"/>
            </a:pPr>
            <a:r>
              <a:rPr lang="en-US" sz="2199" spc="-43">
                <a:solidFill>
                  <a:srgbClr val="FDFDFD"/>
                </a:solidFill>
                <a:latin typeface="Poppins Bold"/>
              </a:rPr>
              <a:t>Database</a:t>
            </a:r>
          </a:p>
          <a:p>
            <a:pPr marL="0" lvl="0" indent="0" algn="ctr">
              <a:lnSpc>
                <a:spcPts val="2334"/>
              </a:lnSpc>
              <a:spcBef>
                <a:spcPct val="0"/>
              </a:spcBef>
            </a:pPr>
            <a:endParaRPr lang="en-US" sz="2199" spc="-43">
              <a:solidFill>
                <a:srgbClr val="FDFDFD"/>
              </a:solidFill>
              <a:latin typeface="Poppins Bold"/>
            </a:endParaRPr>
          </a:p>
        </p:txBody>
      </p:sp>
      <p:sp>
        <p:nvSpPr>
          <p:cNvPr id="21" name="TextBox 21"/>
          <p:cNvSpPr txBox="1"/>
          <p:nvPr/>
        </p:nvSpPr>
        <p:spPr>
          <a:xfrm>
            <a:off x="1885960" y="5602256"/>
            <a:ext cx="3397151" cy="2905760"/>
          </a:xfrm>
          <a:prstGeom prst="rect">
            <a:avLst/>
          </a:prstGeom>
        </p:spPr>
        <p:txBody>
          <a:bodyPr lIns="0" tIns="0" rIns="0" bIns="0" rtlCol="0" anchor="t">
            <a:spAutoFit/>
          </a:bodyPr>
          <a:lstStyle/>
          <a:p>
            <a:pPr marL="474979" lvl="1" indent="-237490" algn="l">
              <a:lnSpc>
                <a:spcPts val="2859"/>
              </a:lnSpc>
              <a:buFont typeface="Arial"/>
              <a:buChar char="•"/>
            </a:pPr>
            <a:r>
              <a:rPr lang="en-US" sz="2199">
                <a:solidFill>
                  <a:srgbClr val="FFFFFF"/>
                </a:solidFill>
                <a:latin typeface="Poppins Bold"/>
              </a:rPr>
              <a:t>Books</a:t>
            </a:r>
          </a:p>
          <a:p>
            <a:pPr marL="474979" lvl="1" indent="-237490" algn="l">
              <a:lnSpc>
                <a:spcPts val="2859"/>
              </a:lnSpc>
              <a:buFont typeface="Arial"/>
              <a:buChar char="•"/>
            </a:pPr>
            <a:r>
              <a:rPr lang="en-US" sz="2199">
                <a:solidFill>
                  <a:srgbClr val="FFFFFF"/>
                </a:solidFill>
                <a:latin typeface="Poppins Bold"/>
              </a:rPr>
              <a:t>Reference collection</a:t>
            </a:r>
          </a:p>
          <a:p>
            <a:pPr marL="474979" lvl="1" indent="-237490" algn="l">
              <a:lnSpc>
                <a:spcPts val="2859"/>
              </a:lnSpc>
              <a:buFont typeface="Arial"/>
              <a:buChar char="•"/>
            </a:pPr>
            <a:r>
              <a:rPr lang="en-US" sz="2199">
                <a:solidFill>
                  <a:srgbClr val="FFFFFF"/>
                </a:solidFill>
                <a:latin typeface="Poppins Bold"/>
              </a:rPr>
              <a:t>Journals</a:t>
            </a:r>
          </a:p>
          <a:p>
            <a:pPr marL="474979" lvl="1" indent="-237490" algn="l">
              <a:lnSpc>
                <a:spcPts val="2859"/>
              </a:lnSpc>
              <a:buFont typeface="Arial"/>
              <a:buChar char="•"/>
            </a:pPr>
            <a:r>
              <a:rPr lang="en-US" sz="2199">
                <a:solidFill>
                  <a:srgbClr val="FFFFFF"/>
                </a:solidFill>
                <a:latin typeface="Poppins Bold"/>
              </a:rPr>
              <a:t>Theses</a:t>
            </a:r>
          </a:p>
          <a:p>
            <a:pPr marL="474979" lvl="1" indent="-237490" algn="l">
              <a:lnSpc>
                <a:spcPts val="2859"/>
              </a:lnSpc>
              <a:buFont typeface="Arial"/>
              <a:buChar char="•"/>
            </a:pPr>
            <a:r>
              <a:rPr lang="en-US" sz="2199">
                <a:solidFill>
                  <a:srgbClr val="FFFFFF"/>
                </a:solidFill>
                <a:latin typeface="Poppins Bold"/>
              </a:rPr>
              <a:t>Project reports</a:t>
            </a:r>
          </a:p>
          <a:p>
            <a:pPr marL="474979" lvl="1" indent="-237490" algn="l">
              <a:lnSpc>
                <a:spcPts val="2859"/>
              </a:lnSpc>
              <a:buFont typeface="Arial"/>
              <a:buChar char="•"/>
            </a:pPr>
            <a:r>
              <a:rPr lang="en-US" sz="2199">
                <a:solidFill>
                  <a:srgbClr val="FFFFFF"/>
                </a:solidFill>
                <a:latin typeface="Poppins Bold"/>
              </a:rPr>
              <a:t>Govt. reports</a:t>
            </a:r>
          </a:p>
          <a:p>
            <a:pPr marL="474979" lvl="1" indent="-237490" algn="l">
              <a:lnSpc>
                <a:spcPts val="2859"/>
              </a:lnSpc>
              <a:buFont typeface="Arial"/>
              <a:buChar char="•"/>
            </a:pPr>
            <a:r>
              <a:rPr lang="en-US" sz="2199">
                <a:solidFill>
                  <a:srgbClr val="FFFFFF"/>
                </a:solidFill>
                <a:latin typeface="Poppins Bold"/>
              </a:rPr>
              <a:t>Archive Collection</a:t>
            </a:r>
          </a:p>
          <a:p>
            <a:pPr marL="474979" lvl="1" indent="-237490" algn="l">
              <a:lnSpc>
                <a:spcPts val="2859"/>
              </a:lnSpc>
              <a:buFont typeface="Arial"/>
              <a:buChar char="•"/>
            </a:pPr>
            <a:r>
              <a:rPr lang="en-US" sz="2199">
                <a:solidFill>
                  <a:srgbClr val="FFFFFF"/>
                </a:solidFill>
                <a:latin typeface="Poppins Bold"/>
              </a:rPr>
              <a:t>HCL Collection</a:t>
            </a:r>
          </a:p>
        </p:txBody>
      </p:sp>
      <p:sp>
        <p:nvSpPr>
          <p:cNvPr id="22" name="TextBox 22"/>
          <p:cNvSpPr txBox="1"/>
          <p:nvPr/>
        </p:nvSpPr>
        <p:spPr>
          <a:xfrm>
            <a:off x="9577884" y="5583206"/>
            <a:ext cx="2661498" cy="1563370"/>
          </a:xfrm>
          <a:prstGeom prst="rect">
            <a:avLst/>
          </a:prstGeom>
        </p:spPr>
        <p:txBody>
          <a:bodyPr lIns="0" tIns="0" rIns="0" bIns="0" rtlCol="0" anchor="t">
            <a:spAutoFit/>
          </a:bodyPr>
          <a:lstStyle/>
          <a:p>
            <a:pPr marL="474979" lvl="1" indent="-237490" algn="l">
              <a:lnSpc>
                <a:spcPts val="3079"/>
              </a:lnSpc>
              <a:buFont typeface="Arial"/>
              <a:buChar char="•"/>
            </a:pPr>
            <a:r>
              <a:rPr lang="en-US" sz="2199" spc="-43">
                <a:solidFill>
                  <a:srgbClr val="FDFDFD"/>
                </a:solidFill>
                <a:latin typeface="Poppins Bold"/>
              </a:rPr>
              <a:t>CD</a:t>
            </a:r>
            <a:r>
              <a:rPr lang="en-US" sz="2199" u="none" strike="noStrike" spc="-43">
                <a:solidFill>
                  <a:srgbClr val="FDFDFD"/>
                </a:solidFill>
                <a:latin typeface="Poppins Bold"/>
              </a:rPr>
              <a:t>s</a:t>
            </a:r>
          </a:p>
          <a:p>
            <a:pPr marL="474979" lvl="1" indent="-237490" algn="l">
              <a:lnSpc>
                <a:spcPts val="3079"/>
              </a:lnSpc>
              <a:buFont typeface="Arial"/>
              <a:buChar char="•"/>
            </a:pPr>
            <a:r>
              <a:rPr lang="en-US" sz="2199" u="none" strike="noStrike" spc="-43">
                <a:solidFill>
                  <a:srgbClr val="FDFDFD"/>
                </a:solidFill>
                <a:latin typeface="Poppins Bold"/>
              </a:rPr>
              <a:t>DVDs</a:t>
            </a:r>
          </a:p>
          <a:p>
            <a:pPr marL="474979" lvl="1" indent="-237490" algn="l">
              <a:lnSpc>
                <a:spcPts val="3079"/>
              </a:lnSpc>
              <a:buFont typeface="Arial"/>
              <a:buChar char="•"/>
            </a:pPr>
            <a:r>
              <a:rPr lang="en-US" sz="2199" u="none" strike="noStrike" spc="-43">
                <a:solidFill>
                  <a:srgbClr val="FDFDFD"/>
                </a:solidFill>
                <a:latin typeface="Poppins Bold"/>
              </a:rPr>
              <a:t>NPTEL Videos </a:t>
            </a:r>
          </a:p>
          <a:p>
            <a:pPr algn="l">
              <a:lnSpc>
                <a:spcPts val="3079"/>
              </a:lnSpc>
            </a:pPr>
            <a:endParaRPr lang="en-US" sz="2199" u="none" strike="noStrike" spc="-43">
              <a:solidFill>
                <a:srgbClr val="FDFDFD"/>
              </a:solidFill>
              <a:latin typeface="Poppins Bold"/>
            </a:endParaRPr>
          </a:p>
        </p:txBody>
      </p:sp>
      <p:grpSp>
        <p:nvGrpSpPr>
          <p:cNvPr id="23" name="Group 23"/>
          <p:cNvGrpSpPr/>
          <p:nvPr/>
        </p:nvGrpSpPr>
        <p:grpSpPr>
          <a:xfrm>
            <a:off x="-4040600" y="1141061"/>
            <a:ext cx="18056909" cy="1939304"/>
            <a:chOff x="0" y="0"/>
            <a:chExt cx="2037862" cy="218865"/>
          </a:xfrm>
        </p:grpSpPr>
        <p:sp>
          <p:nvSpPr>
            <p:cNvPr id="24" name="Freeform 24"/>
            <p:cNvSpPr/>
            <p:nvPr/>
          </p:nvSpPr>
          <p:spPr>
            <a:xfrm>
              <a:off x="0" y="0"/>
              <a:ext cx="2037862" cy="218865"/>
            </a:xfrm>
            <a:custGeom>
              <a:avLst/>
              <a:gdLst/>
              <a:ahLst/>
              <a:cxnLst/>
              <a:rect l="l" t="t" r="r" b="b"/>
              <a:pathLst>
                <a:path w="2037862" h="218865">
                  <a:moveTo>
                    <a:pt x="1834662" y="0"/>
                  </a:moveTo>
                  <a:lnTo>
                    <a:pt x="0" y="0"/>
                  </a:lnTo>
                  <a:lnTo>
                    <a:pt x="203200" y="218865"/>
                  </a:lnTo>
                  <a:lnTo>
                    <a:pt x="2037862" y="218865"/>
                  </a:lnTo>
                  <a:lnTo>
                    <a:pt x="1834662"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25" name="TextBox 25"/>
            <p:cNvSpPr txBox="1"/>
            <p:nvPr/>
          </p:nvSpPr>
          <p:spPr>
            <a:xfrm>
              <a:off x="101600" y="-19050"/>
              <a:ext cx="183466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6" name="TextBox 26"/>
          <p:cNvSpPr txBox="1"/>
          <p:nvPr/>
        </p:nvSpPr>
        <p:spPr>
          <a:xfrm>
            <a:off x="839705" y="1633545"/>
            <a:ext cx="8738178" cy="815340"/>
          </a:xfrm>
          <a:prstGeom prst="rect">
            <a:avLst/>
          </a:prstGeom>
        </p:spPr>
        <p:txBody>
          <a:bodyPr lIns="0" tIns="0" rIns="0" bIns="0" rtlCol="0" anchor="t">
            <a:spAutoFit/>
          </a:bodyPr>
          <a:lstStyle/>
          <a:p>
            <a:pPr marL="0" lvl="0" indent="0" algn="ctr">
              <a:lnSpc>
                <a:spcPts val="6554"/>
              </a:lnSpc>
              <a:spcBef>
                <a:spcPct val="0"/>
              </a:spcBef>
            </a:pPr>
            <a:r>
              <a:rPr lang="en-US" sz="4749" u="sng" spc="37">
                <a:solidFill>
                  <a:srgbClr val="FFFFFF"/>
                </a:solidFill>
                <a:latin typeface="Archivo Black"/>
              </a:rPr>
              <a:t>LIBRARY COLLECTION</a:t>
            </a:r>
          </a:p>
        </p:txBody>
      </p:sp>
      <p:sp>
        <p:nvSpPr>
          <p:cNvPr id="27" name="AutoShape 27"/>
          <p:cNvSpPr/>
          <p:nvPr/>
        </p:nvSpPr>
        <p:spPr>
          <a:xfrm>
            <a:off x="-2876110"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28" name="Group 28"/>
          <p:cNvGrpSpPr/>
          <p:nvPr/>
        </p:nvGrpSpPr>
        <p:grpSpPr>
          <a:xfrm>
            <a:off x="839705" y="2942620"/>
            <a:ext cx="5689104" cy="275488"/>
            <a:chOff x="0" y="0"/>
            <a:chExt cx="4519796" cy="218865"/>
          </a:xfrm>
        </p:grpSpPr>
        <p:sp>
          <p:nvSpPr>
            <p:cNvPr id="29" name="Freeform 29"/>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30" name="TextBox 30"/>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31" name="Group 31"/>
          <p:cNvGrpSpPr/>
          <p:nvPr/>
        </p:nvGrpSpPr>
        <p:grpSpPr>
          <a:xfrm>
            <a:off x="13985680" y="577773"/>
            <a:ext cx="3472254" cy="1579939"/>
            <a:chOff x="0" y="0"/>
            <a:chExt cx="1945489" cy="885233"/>
          </a:xfrm>
        </p:grpSpPr>
        <p:sp>
          <p:nvSpPr>
            <p:cNvPr id="32" name="Freeform 32"/>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33" name="TextBox 33"/>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34" name="Freeform 34"/>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4"/>
            <a:stretch>
              <a:fillRect l="-2130" t="-497" b="-497"/>
            </a:stretch>
          </a:blipFill>
        </p:spPr>
        <p:txBody>
          <a:bodyPr/>
          <a:lstStyle/>
          <a:p>
            <a:endParaRPr lang="en-US"/>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266830" y="0"/>
            <a:ext cx="5021170" cy="10287000"/>
            <a:chOff x="0" y="0"/>
            <a:chExt cx="1322448" cy="2709333"/>
          </a:xfrm>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gradFill rotWithShape="1">
              <a:gsLst>
                <a:gs pos="0">
                  <a:srgbClr val="000000">
                    <a:alpha val="100000"/>
                  </a:srgbClr>
                </a:gs>
                <a:gs pos="100000">
                  <a:srgbClr val="3533CD">
                    <a:alpha val="100000"/>
                  </a:srgbClr>
                </a:gs>
              </a:gsLst>
              <a:lin ang="0"/>
            </a:gradFill>
          </p:spPr>
          <p:txBody>
            <a:bodyPr/>
            <a:lstStyle/>
            <a:p>
              <a:endParaRPr lang="en-US"/>
            </a:p>
          </p:txBody>
        </p:sp>
        <p:sp>
          <p:nvSpPr>
            <p:cNvPr id="4" name="TextBox 4"/>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477142" y="300249"/>
            <a:ext cx="7510868" cy="9109033"/>
            <a:chOff x="0" y="0"/>
            <a:chExt cx="8512768" cy="10324117"/>
          </a:xfrm>
        </p:grpSpPr>
        <p:sp>
          <p:nvSpPr>
            <p:cNvPr id="6" name="Freeform 6"/>
            <p:cNvSpPr/>
            <p:nvPr/>
          </p:nvSpPr>
          <p:spPr>
            <a:xfrm>
              <a:off x="-2794" y="-127"/>
              <a:ext cx="8515562" cy="10324244"/>
            </a:xfrm>
            <a:custGeom>
              <a:avLst/>
              <a:gdLst/>
              <a:ahLst/>
              <a:cxnLst/>
              <a:rect l="l" t="t" r="r" b="b"/>
              <a:pathLst>
                <a:path w="8515562" h="10324244">
                  <a:moveTo>
                    <a:pt x="8515562" y="10288683"/>
                  </a:moveTo>
                  <a:cubicBezTo>
                    <a:pt x="8515562" y="10321950"/>
                    <a:pt x="8505006" y="10324244"/>
                    <a:pt x="8477486" y="10324244"/>
                  </a:cubicBezTo>
                  <a:cubicBezTo>
                    <a:pt x="5652965" y="10323607"/>
                    <a:pt x="2828571" y="10323607"/>
                    <a:pt x="4051" y="10323607"/>
                  </a:cubicBezTo>
                  <a:cubicBezTo>
                    <a:pt x="0" y="10309714"/>
                    <a:pt x="6313" y="10297095"/>
                    <a:pt x="9203" y="10284222"/>
                  </a:cubicBezTo>
                  <a:cubicBezTo>
                    <a:pt x="133358" y="9720587"/>
                    <a:pt x="257638" y="9157080"/>
                    <a:pt x="382170" y="8593574"/>
                  </a:cubicBezTo>
                  <a:cubicBezTo>
                    <a:pt x="559731" y="7790184"/>
                    <a:pt x="737670" y="6986923"/>
                    <a:pt x="915105" y="6183534"/>
                  </a:cubicBezTo>
                  <a:cubicBezTo>
                    <a:pt x="1134261" y="5191374"/>
                    <a:pt x="1352914" y="4199215"/>
                    <a:pt x="1571944" y="3207183"/>
                  </a:cubicBezTo>
                  <a:cubicBezTo>
                    <a:pt x="1794493" y="2199346"/>
                    <a:pt x="2017167" y="1191636"/>
                    <a:pt x="2240344" y="183926"/>
                  </a:cubicBezTo>
                  <a:cubicBezTo>
                    <a:pt x="2253916" y="122617"/>
                    <a:pt x="2262586" y="59906"/>
                    <a:pt x="2284577" y="637"/>
                  </a:cubicBezTo>
                  <a:cubicBezTo>
                    <a:pt x="4348964" y="637"/>
                    <a:pt x="6413351" y="637"/>
                    <a:pt x="8477737" y="0"/>
                  </a:cubicBezTo>
                  <a:cubicBezTo>
                    <a:pt x="8505761" y="0"/>
                    <a:pt x="8515311" y="3441"/>
                    <a:pt x="8515311" y="35944"/>
                  </a:cubicBezTo>
                  <a:cubicBezTo>
                    <a:pt x="8514557" y="3453566"/>
                    <a:pt x="8514557" y="6871188"/>
                    <a:pt x="8515562" y="10288683"/>
                  </a:cubicBezTo>
                  <a:close/>
                </a:path>
              </a:pathLst>
            </a:custGeom>
            <a:blipFill>
              <a:blip r:embed="rId2"/>
              <a:stretch>
                <a:fillRect l="-59079" r="-187430"/>
              </a:stretch>
            </a:blipFill>
          </p:spPr>
          <p:txBody>
            <a:bodyPr/>
            <a:lstStyle/>
            <a:p>
              <a:endParaRPr lang="en-US"/>
            </a:p>
          </p:txBody>
        </p:sp>
      </p:grpSp>
      <p:grpSp>
        <p:nvGrpSpPr>
          <p:cNvPr id="7" name="Group 7"/>
          <p:cNvGrpSpPr/>
          <p:nvPr/>
        </p:nvGrpSpPr>
        <p:grpSpPr>
          <a:xfrm>
            <a:off x="-4040600" y="1141061"/>
            <a:ext cx="18318258" cy="1939304"/>
            <a:chOff x="0" y="0"/>
            <a:chExt cx="2067358" cy="218865"/>
          </a:xfrm>
        </p:grpSpPr>
        <p:sp>
          <p:nvSpPr>
            <p:cNvPr id="8" name="Freeform 8"/>
            <p:cNvSpPr/>
            <p:nvPr/>
          </p:nvSpPr>
          <p:spPr>
            <a:xfrm>
              <a:off x="0" y="0"/>
              <a:ext cx="2067358" cy="218865"/>
            </a:xfrm>
            <a:custGeom>
              <a:avLst/>
              <a:gdLst/>
              <a:ahLst/>
              <a:cxnLst/>
              <a:rect l="l" t="t" r="r" b="b"/>
              <a:pathLst>
                <a:path w="2067358" h="218865">
                  <a:moveTo>
                    <a:pt x="1864158" y="0"/>
                  </a:moveTo>
                  <a:lnTo>
                    <a:pt x="0" y="0"/>
                  </a:lnTo>
                  <a:lnTo>
                    <a:pt x="203200" y="218865"/>
                  </a:lnTo>
                  <a:lnTo>
                    <a:pt x="2067358" y="218865"/>
                  </a:lnTo>
                  <a:lnTo>
                    <a:pt x="1864158" y="0"/>
                  </a:lnTo>
                  <a:close/>
                </a:path>
              </a:pathLst>
            </a:custGeom>
            <a:gradFill rotWithShape="1">
              <a:gsLst>
                <a:gs pos="0">
                  <a:srgbClr val="000000">
                    <a:alpha val="100000"/>
                  </a:srgbClr>
                </a:gs>
                <a:gs pos="100000">
                  <a:srgbClr val="3533CD">
                    <a:alpha val="100000"/>
                  </a:srgbClr>
                </a:gs>
              </a:gsLst>
              <a:lin ang="0"/>
            </a:gradFill>
            <a:ln cap="sq">
              <a:noFill/>
              <a:prstDash val="solid"/>
              <a:miter/>
            </a:ln>
          </p:spPr>
          <p:txBody>
            <a:bodyPr/>
            <a:lstStyle/>
            <a:p>
              <a:endParaRPr lang="en-US"/>
            </a:p>
          </p:txBody>
        </p:sp>
        <p:sp>
          <p:nvSpPr>
            <p:cNvPr id="9" name="TextBox 9"/>
            <p:cNvSpPr txBox="1"/>
            <p:nvPr/>
          </p:nvSpPr>
          <p:spPr>
            <a:xfrm>
              <a:off x="101600" y="-19050"/>
              <a:ext cx="1864158"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0" name="TextBox 10"/>
          <p:cNvSpPr txBox="1"/>
          <p:nvPr/>
        </p:nvSpPr>
        <p:spPr>
          <a:xfrm>
            <a:off x="839705" y="1633545"/>
            <a:ext cx="10642291" cy="815340"/>
          </a:xfrm>
          <a:prstGeom prst="rect">
            <a:avLst/>
          </a:prstGeom>
        </p:spPr>
        <p:txBody>
          <a:bodyPr lIns="0" tIns="0" rIns="0" bIns="0" rtlCol="0" anchor="t">
            <a:spAutoFit/>
          </a:bodyPr>
          <a:lstStyle/>
          <a:p>
            <a:pPr marL="0" lvl="0" indent="0" algn="ctr">
              <a:lnSpc>
                <a:spcPts val="6554"/>
              </a:lnSpc>
              <a:spcBef>
                <a:spcPct val="0"/>
              </a:spcBef>
            </a:pPr>
            <a:r>
              <a:rPr lang="en-US" sz="4749" u="sng" spc="37">
                <a:solidFill>
                  <a:srgbClr val="FFFFFF"/>
                </a:solidFill>
                <a:latin typeface="Archivo Black"/>
              </a:rPr>
              <a:t>DETAILS OF THE LIBRARY </a:t>
            </a:r>
          </a:p>
        </p:txBody>
      </p:sp>
      <p:sp>
        <p:nvSpPr>
          <p:cNvPr id="11" name="AutoShape 11"/>
          <p:cNvSpPr/>
          <p:nvPr/>
        </p:nvSpPr>
        <p:spPr>
          <a:xfrm>
            <a:off x="-2876110" y="1009650"/>
            <a:ext cx="12921291"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2" name="Group 12"/>
          <p:cNvGrpSpPr/>
          <p:nvPr/>
        </p:nvGrpSpPr>
        <p:grpSpPr>
          <a:xfrm>
            <a:off x="839705" y="2942620"/>
            <a:ext cx="5689104" cy="275488"/>
            <a:chOff x="0" y="0"/>
            <a:chExt cx="4519796" cy="218865"/>
          </a:xfrm>
        </p:grpSpPr>
        <p:sp>
          <p:nvSpPr>
            <p:cNvPr id="13" name="Freeform 13"/>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4" name="TextBox 14"/>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TextBox 15"/>
          <p:cNvSpPr txBox="1"/>
          <p:nvPr/>
        </p:nvSpPr>
        <p:spPr>
          <a:xfrm>
            <a:off x="546377" y="3618158"/>
            <a:ext cx="10191208" cy="9217973"/>
          </a:xfrm>
          <a:prstGeom prst="rect">
            <a:avLst/>
          </a:prstGeom>
        </p:spPr>
        <p:txBody>
          <a:bodyPr lIns="0" tIns="0" rIns="0" bIns="0" rtlCol="0" anchor="t">
            <a:spAutoFit/>
          </a:bodyPr>
          <a:lstStyle/>
          <a:p>
            <a:pPr algn="just">
              <a:lnSpc>
                <a:spcPts val="3673"/>
              </a:lnSpc>
            </a:pPr>
            <a:r>
              <a:rPr lang="en-US" sz="2199" dirty="0">
                <a:solidFill>
                  <a:srgbClr val="000000"/>
                </a:solidFill>
                <a:latin typeface="Open Sauce"/>
              </a:rPr>
              <a:t>The book collection consists of around 49,035 documents:</a:t>
            </a:r>
          </a:p>
          <a:p>
            <a:pPr algn="just">
              <a:lnSpc>
                <a:spcPts val="3673"/>
              </a:lnSpc>
            </a:pPr>
            <a:r>
              <a:rPr lang="en-US" sz="2199" dirty="0">
                <a:solidFill>
                  <a:srgbClr val="000000"/>
                </a:solidFill>
                <a:latin typeface="Open Sauce"/>
              </a:rPr>
              <a:t>    1. General Book Collection – 30224</a:t>
            </a:r>
          </a:p>
          <a:p>
            <a:pPr algn="just">
              <a:lnSpc>
                <a:spcPts val="3673"/>
              </a:lnSpc>
            </a:pPr>
            <a:r>
              <a:rPr lang="en-US" sz="2199" dirty="0">
                <a:solidFill>
                  <a:srgbClr val="000000"/>
                </a:solidFill>
                <a:latin typeface="Open Sauce"/>
              </a:rPr>
              <a:t>    2. Archive Collection (Dr. Richard Lariviere) – 3,395</a:t>
            </a:r>
          </a:p>
          <a:p>
            <a:pPr algn="just">
              <a:lnSpc>
                <a:spcPts val="3673"/>
              </a:lnSpc>
            </a:pPr>
            <a:r>
              <a:rPr lang="en-US" sz="2199" dirty="0">
                <a:solidFill>
                  <a:srgbClr val="000000"/>
                </a:solidFill>
                <a:latin typeface="Open Sauce"/>
              </a:rPr>
              <a:t>    3. HCL Collection – 15,416</a:t>
            </a:r>
          </a:p>
          <a:p>
            <a:pPr marL="474979" lvl="1" indent="-237490" algn="just">
              <a:lnSpc>
                <a:spcPts val="3915"/>
              </a:lnSpc>
              <a:buFont typeface="Arial"/>
              <a:buChar char="•"/>
            </a:pPr>
            <a:r>
              <a:rPr lang="en-US" sz="2199" dirty="0">
                <a:solidFill>
                  <a:srgbClr val="000000"/>
                </a:solidFill>
                <a:latin typeface="Open Sauce"/>
              </a:rPr>
              <a:t>Subscribing 35 online databases, which covered around 5957+ online journals</a:t>
            </a:r>
          </a:p>
          <a:p>
            <a:pPr marL="474979" lvl="1" indent="-237490" algn="just">
              <a:lnSpc>
                <a:spcPts val="3915"/>
              </a:lnSpc>
              <a:buFont typeface="Arial"/>
              <a:buChar char="•"/>
            </a:pPr>
            <a:r>
              <a:rPr lang="en-US" sz="2199" dirty="0">
                <a:solidFill>
                  <a:srgbClr val="000000"/>
                </a:solidFill>
                <a:latin typeface="Open Sauce"/>
              </a:rPr>
              <a:t>109 Individual Online Journals</a:t>
            </a:r>
          </a:p>
          <a:p>
            <a:pPr marL="474979" lvl="1" indent="-237490" algn="just">
              <a:lnSpc>
                <a:spcPts val="3915"/>
              </a:lnSpc>
              <a:buFont typeface="Arial"/>
              <a:buChar char="•"/>
            </a:pPr>
            <a:r>
              <a:rPr lang="en-US" sz="2199" dirty="0">
                <a:solidFill>
                  <a:srgbClr val="000000"/>
                </a:solidFill>
                <a:latin typeface="Open Sauce"/>
              </a:rPr>
              <a:t>3 Print and 1 </a:t>
            </a:r>
            <a:r>
              <a:rPr lang="en-US" sz="2199" dirty="0" err="1">
                <a:solidFill>
                  <a:srgbClr val="000000"/>
                </a:solidFill>
                <a:latin typeface="Open Sauce"/>
              </a:rPr>
              <a:t>Print+Online</a:t>
            </a:r>
            <a:r>
              <a:rPr lang="en-US" sz="2199" dirty="0">
                <a:solidFill>
                  <a:srgbClr val="000000"/>
                </a:solidFill>
                <a:latin typeface="Open Sauce"/>
              </a:rPr>
              <a:t> Journals</a:t>
            </a:r>
          </a:p>
          <a:p>
            <a:pPr marL="474979" lvl="1" indent="-237490" algn="just">
              <a:lnSpc>
                <a:spcPts val="3915"/>
              </a:lnSpc>
              <a:buFont typeface="Arial"/>
              <a:buChar char="•"/>
            </a:pPr>
            <a:r>
              <a:rPr lang="en-US" sz="2199" dirty="0">
                <a:solidFill>
                  <a:srgbClr val="000000"/>
                </a:solidFill>
                <a:latin typeface="Open Sauce"/>
              </a:rPr>
              <a:t>Audio Visual Collection: 1103 CDs/DVDs</a:t>
            </a:r>
          </a:p>
          <a:p>
            <a:pPr marL="474979" lvl="1" indent="-237490" algn="just">
              <a:lnSpc>
                <a:spcPts val="3915"/>
              </a:lnSpc>
              <a:buFont typeface="Arial"/>
              <a:buChar char="•"/>
            </a:pPr>
            <a:r>
              <a:rPr lang="en-US" sz="2199" dirty="0">
                <a:solidFill>
                  <a:srgbClr val="000000"/>
                </a:solidFill>
                <a:latin typeface="Open Sauce"/>
              </a:rPr>
              <a:t>Subscribing 181 e-books</a:t>
            </a:r>
          </a:p>
          <a:p>
            <a:pPr marL="474979" lvl="1" indent="-237490" algn="just">
              <a:lnSpc>
                <a:spcPts val="3915"/>
              </a:lnSpc>
              <a:buFont typeface="Arial"/>
              <a:buChar char="•"/>
            </a:pPr>
            <a:r>
              <a:rPr lang="en-US" sz="2199" dirty="0">
                <a:solidFill>
                  <a:srgbClr val="000000"/>
                </a:solidFill>
                <a:latin typeface="Open Sauce"/>
              </a:rPr>
              <a:t>778 Project Reports and 176 Ph.D. Thesis</a:t>
            </a:r>
          </a:p>
          <a:p>
            <a:pPr marL="474979" lvl="1" indent="-237490" algn="just">
              <a:lnSpc>
                <a:spcPts val="3915"/>
              </a:lnSpc>
              <a:buFont typeface="Arial"/>
              <a:buChar char="•"/>
            </a:pPr>
            <a:r>
              <a:rPr lang="en-US" sz="2199" dirty="0">
                <a:solidFill>
                  <a:srgbClr val="000000"/>
                </a:solidFill>
                <a:latin typeface="Open Sauce"/>
              </a:rPr>
              <a:t>Subscribing to 42 magazines and 13 English and Hindi Newspapers</a:t>
            </a: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a:p>
            <a:pPr algn="just">
              <a:lnSpc>
                <a:spcPts val="2859"/>
              </a:lnSpc>
            </a:pPr>
            <a:endParaRPr lang="en-US" sz="2199" dirty="0">
              <a:solidFill>
                <a:srgbClr val="000000"/>
              </a:solidFill>
              <a:latin typeface="Open Sauce"/>
            </a:endParaRPr>
          </a:p>
        </p:txBody>
      </p:sp>
      <p:grpSp>
        <p:nvGrpSpPr>
          <p:cNvPr id="16" name="Group 16"/>
          <p:cNvGrpSpPr/>
          <p:nvPr/>
        </p:nvGrpSpPr>
        <p:grpSpPr>
          <a:xfrm>
            <a:off x="13985680" y="577773"/>
            <a:ext cx="3472254" cy="1579939"/>
            <a:chOff x="0" y="0"/>
            <a:chExt cx="1945489" cy="885233"/>
          </a:xfrm>
        </p:grpSpPr>
        <p:sp>
          <p:nvSpPr>
            <p:cNvPr id="17" name="Freeform 17"/>
            <p:cNvSpPr/>
            <p:nvPr/>
          </p:nvSpPr>
          <p:spPr>
            <a:xfrm>
              <a:off x="0" y="0"/>
              <a:ext cx="1945489" cy="885233"/>
            </a:xfrm>
            <a:custGeom>
              <a:avLst/>
              <a:gdLst/>
              <a:ahLst/>
              <a:cxnLst/>
              <a:rect l="l" t="t" r="r" b="b"/>
              <a:pathLst>
                <a:path w="1945489" h="885233">
                  <a:moveTo>
                    <a:pt x="0" y="0"/>
                  </a:moveTo>
                  <a:lnTo>
                    <a:pt x="1945489" y="0"/>
                  </a:lnTo>
                  <a:lnTo>
                    <a:pt x="1945489" y="885233"/>
                  </a:lnTo>
                  <a:lnTo>
                    <a:pt x="0" y="885233"/>
                  </a:lnTo>
                  <a:close/>
                </a:path>
              </a:pathLst>
            </a:custGeom>
            <a:solidFill>
              <a:srgbClr val="FFFFFF"/>
            </a:solidFill>
          </p:spPr>
          <p:txBody>
            <a:bodyPr/>
            <a:lstStyle/>
            <a:p>
              <a:endParaRPr lang="en-US"/>
            </a:p>
          </p:txBody>
        </p:sp>
        <p:sp>
          <p:nvSpPr>
            <p:cNvPr id="18" name="TextBox 18"/>
            <p:cNvSpPr txBox="1"/>
            <p:nvPr/>
          </p:nvSpPr>
          <p:spPr>
            <a:xfrm>
              <a:off x="0" y="-95250"/>
              <a:ext cx="1945489" cy="980483"/>
            </a:xfrm>
            <a:prstGeom prst="rect">
              <a:avLst/>
            </a:prstGeom>
          </p:spPr>
          <p:txBody>
            <a:bodyPr lIns="50800" tIns="50800" rIns="50800" bIns="50800" rtlCol="0" anchor="ctr"/>
            <a:lstStyle/>
            <a:p>
              <a:pPr algn="ctr">
                <a:lnSpc>
                  <a:spcPts val="2928"/>
                </a:lnSpc>
              </a:pPr>
              <a:endParaRPr/>
            </a:p>
          </p:txBody>
        </p:sp>
      </p:grpSp>
      <p:sp>
        <p:nvSpPr>
          <p:cNvPr id="19" name="Freeform 19"/>
          <p:cNvSpPr/>
          <p:nvPr/>
        </p:nvSpPr>
        <p:spPr>
          <a:xfrm>
            <a:off x="14002616" y="740382"/>
            <a:ext cx="3455318" cy="1254720"/>
          </a:xfrm>
          <a:custGeom>
            <a:avLst/>
            <a:gdLst/>
            <a:ahLst/>
            <a:cxnLst/>
            <a:rect l="l" t="t" r="r" b="b"/>
            <a:pathLst>
              <a:path w="3455318" h="1254720">
                <a:moveTo>
                  <a:pt x="0" y="0"/>
                </a:moveTo>
                <a:lnTo>
                  <a:pt x="3455318" y="0"/>
                </a:lnTo>
                <a:lnTo>
                  <a:pt x="3455318" y="1254720"/>
                </a:lnTo>
                <a:lnTo>
                  <a:pt x="0" y="1254720"/>
                </a:lnTo>
                <a:lnTo>
                  <a:pt x="0" y="0"/>
                </a:lnTo>
                <a:close/>
              </a:path>
            </a:pathLst>
          </a:custGeom>
          <a:blipFill>
            <a:blip r:embed="rId3"/>
            <a:stretch>
              <a:fillRect l="-2130" t="-497" b="-49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978</Words>
  <Application>Microsoft Office PowerPoint</Application>
  <PresentationFormat>Custom</PresentationFormat>
  <Paragraphs>191</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Open Sans Extra Bold</vt:lpstr>
      <vt:lpstr>Archivo Black</vt:lpstr>
      <vt:lpstr>Open Sauce Bold</vt:lpstr>
      <vt:lpstr>Poppins Bold</vt:lpstr>
      <vt:lpstr>Open Sauce</vt:lpstr>
      <vt:lpstr>Poppins</vt:lpstr>
      <vt:lpstr>Codec Pro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SNIoE Central Library Orientation</dc:title>
  <cp:lastModifiedBy>Subhalaxmi Mahapatra</cp:lastModifiedBy>
  <cp:revision>3</cp:revision>
  <dcterms:created xsi:type="dcterms:W3CDTF">2006-08-16T00:00:00Z</dcterms:created>
  <dcterms:modified xsi:type="dcterms:W3CDTF">2024-06-13T09:09:00Z</dcterms:modified>
  <dc:identifier>DAGEin5EF3w</dc:identifier>
</cp:coreProperties>
</file>